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Masters/slideMaster8.xml" ContentType="application/vnd.openxmlformats-officedocument.presentationml.slideMaster+xml"/>
  <Override PartName="/ppt/commentAuthors.xml" ContentType="application/vnd.openxmlformats-officedocument.presentationml.commentAuthors+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8" r:id="rId3"/>
    <p:sldMasterId id="2147483671" r:id="rId4"/>
    <p:sldMasterId id="2147483674" r:id="rId5"/>
    <p:sldMasterId id="2147483679" r:id="rId6"/>
    <p:sldMasterId id="2147483682" r:id="rId7"/>
    <p:sldMasterId id="2147483685" r:id="rId8"/>
    <p:sldMasterId id="2147483688" r:id="rId9"/>
  </p:sldMasterIdLst>
  <p:notesMasterIdLst>
    <p:notesMasterId r:id="rId38"/>
  </p:notesMasterIdLst>
  <p:sldIdLst>
    <p:sldId id="259" r:id="rId10"/>
    <p:sldId id="257" r:id="rId11"/>
    <p:sldId id="354" r:id="rId12"/>
    <p:sldId id="290" r:id="rId13"/>
    <p:sldId id="272" r:id="rId14"/>
    <p:sldId id="328" r:id="rId15"/>
    <p:sldId id="327" r:id="rId16"/>
    <p:sldId id="334" r:id="rId17"/>
    <p:sldId id="335" r:id="rId18"/>
    <p:sldId id="337" r:id="rId19"/>
    <p:sldId id="364" r:id="rId20"/>
    <p:sldId id="279" r:id="rId21"/>
    <p:sldId id="339" r:id="rId22"/>
    <p:sldId id="280" r:id="rId23"/>
    <p:sldId id="283" r:id="rId24"/>
    <p:sldId id="292" r:id="rId25"/>
    <p:sldId id="285" r:id="rId26"/>
    <p:sldId id="287" r:id="rId27"/>
    <p:sldId id="341" r:id="rId28"/>
    <p:sldId id="300" r:id="rId29"/>
    <p:sldId id="355" r:id="rId30"/>
    <p:sldId id="356" r:id="rId31"/>
    <p:sldId id="358" r:id="rId32"/>
    <p:sldId id="359" r:id="rId33"/>
    <p:sldId id="360" r:id="rId34"/>
    <p:sldId id="361" r:id="rId35"/>
    <p:sldId id="362" r:id="rId36"/>
    <p:sldId id="363" r:id="rId37"/>
  </p:sldIdLst>
  <p:sldSz cx="9144000" cy="6858000" type="screen4x3"/>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Daly" initials="K" lastIdx="3" clrIdx="0"/>
  <p:cmAuthor id="1" name="Solina Lindahl" initials="S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FFCC66"/>
    <a:srgbClr val="008080"/>
  </p:clrMru>
  <p:extLst>
    <p:ext uri="{E76CE94A-603C-4142-B9EB-6D1370010A27}">
      <p14:discardImageEditData xmlns:p14="http://schemas.microsoft.com/office/powerpoint/2010/main" xmlns="" val="1"/>
    </p:ext>
    <p:ext uri="{D31A062A-798A-4329-ABDD-BBA856620510}">
      <p14:defaultImageDpi xmlns:p14="http://schemas.microsoft.com/office/powerpoint/2010/main" xmlns=""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horzBarState="maximized">
    <p:restoredLeft sz="15620"/>
    <p:restoredTop sz="84641" autoAdjust="0"/>
  </p:normalViewPr>
  <p:slideViewPr>
    <p:cSldViewPr>
      <p:cViewPr varScale="1">
        <p:scale>
          <a:sx n="91" d="100"/>
          <a:sy n="91" d="100"/>
        </p:scale>
        <p:origin x="-294" y="-11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9B2ABB-1D78-412F-B3FC-8420CF4B90FC}" type="datetimeFigureOut">
              <a:rPr lang="en-US" smtClean="0"/>
              <a:pPr/>
              <a:t>3/11/2017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2C847C-147F-466A-9961-624F63F04E53}" type="slidenum">
              <a:rPr lang="en-US" smtClean="0"/>
              <a:pPr/>
              <a:t>‹#›</a:t>
            </a:fld>
            <a:endParaRPr lang="en-US" dirty="0"/>
          </a:p>
        </p:txBody>
      </p:sp>
    </p:spTree>
    <p:extLst>
      <p:ext uri="{BB962C8B-B14F-4D97-AF65-F5344CB8AC3E}">
        <p14:creationId xmlns:p14="http://schemas.microsoft.com/office/powerpoint/2010/main" xmlns="" val="166616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CF73FB-409F-4451-85D6-EBA6238FD309}" type="slidenum">
              <a:rPr lang="en-US" smtClean="0"/>
              <a:pPr fontAlgn="base">
                <a:spcBef>
                  <a:spcPct val="0"/>
                </a:spcBef>
                <a:spcAft>
                  <a:spcPct val="0"/>
                </a:spcAft>
                <a:defRPr/>
              </a:pPr>
              <a:t>2</a:t>
            </a:fld>
            <a:endParaRPr lang="en-US" dirty="0" smtClean="0"/>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p14="http://schemas.microsoft.com/office/powerpoint/2010/main" xmlns="" val="31790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a:lstStyle/>
          <a:p>
            <a:r>
              <a:rPr lang="en-US" b="1" i="1" smtClean="0"/>
              <a:t>Lecture Notes:</a:t>
            </a:r>
          </a:p>
          <a:p>
            <a:r>
              <a:rPr lang="en-US" smtClean="0"/>
              <a:t>Consider the three goods, each given a price and quantity.</a:t>
            </a:r>
          </a:p>
          <a:p>
            <a:endParaRPr lang="en-US" smtClean="0"/>
          </a:p>
          <a:p>
            <a:r>
              <a:rPr lang="ja-JP" altLang="en-US" smtClean="0"/>
              <a:t>“</a:t>
            </a:r>
            <a:r>
              <a:rPr lang="en-US" altLang="ja-JP" smtClean="0"/>
              <a:t>Cost</a:t>
            </a:r>
            <a:r>
              <a:rPr lang="ja-JP" altLang="en-US" smtClean="0"/>
              <a:t>”</a:t>
            </a:r>
            <a:r>
              <a:rPr lang="en-US" altLang="ja-JP" smtClean="0"/>
              <a:t> in this case is the total amount of money you expended on the item.  Your total money spend is shown too.</a:t>
            </a:r>
          </a:p>
          <a:p>
            <a:endParaRPr lang="en-US" smtClean="0"/>
          </a:p>
          <a:p>
            <a:r>
              <a:rPr lang="en-US" b="1" smtClean="0"/>
              <a:t>Main point of the table</a:t>
            </a:r>
            <a:r>
              <a:rPr lang="en-US" smtClean="0"/>
              <a:t>:  Given a </a:t>
            </a:r>
            <a:r>
              <a:rPr lang="ja-JP" altLang="en-US" smtClean="0"/>
              <a:t>“</a:t>
            </a:r>
            <a:r>
              <a:rPr lang="en-US" altLang="ja-JP" smtClean="0"/>
              <a:t>base</a:t>
            </a:r>
            <a:r>
              <a:rPr lang="ja-JP" altLang="en-US" smtClean="0"/>
              <a:t>”</a:t>
            </a:r>
            <a:r>
              <a:rPr lang="en-US" altLang="ja-JP" smtClean="0"/>
              <a:t> year of 2013, we purchased some goods and spent $24.  In the next year 2014, we purchased the same goods, but we note that some (but not all) of the prices have changed, and we spend a total of $30 for the same goods.</a:t>
            </a:r>
          </a:p>
          <a:p>
            <a:endParaRPr lang="en-US" smtClean="0"/>
          </a:p>
          <a:p>
            <a:r>
              <a:rPr lang="en-US" smtClean="0"/>
              <a:t>To create an index, we use our </a:t>
            </a:r>
            <a:r>
              <a:rPr lang="ja-JP" altLang="en-US" smtClean="0"/>
              <a:t>“</a:t>
            </a:r>
            <a:r>
              <a:rPr lang="en-US" altLang="ja-JP" smtClean="0"/>
              <a:t>base</a:t>
            </a:r>
            <a:r>
              <a:rPr lang="ja-JP" altLang="en-US" smtClean="0"/>
              <a:t>”</a:t>
            </a:r>
            <a:r>
              <a:rPr lang="en-US" altLang="ja-JP" smtClean="0"/>
              <a:t> year and give it an index of 100 as a figure to compare other years to.  To get the index for the other years, we divide the basket price in the new year divided by the basket price in the base year.</a:t>
            </a:r>
          </a:p>
          <a:p>
            <a:endParaRPr lang="en-US" smtClean="0"/>
          </a:p>
          <a:p>
            <a:r>
              <a:rPr lang="en-US" b="1" smtClean="0"/>
              <a:t>With steady inflation, all indices before our base year should be less than 100, and all indices after our base year should be greater than 100.</a:t>
            </a:r>
          </a:p>
          <a:p>
            <a:endParaRPr lang="en-US" smtClean="0"/>
          </a:p>
        </p:txBody>
      </p:sp>
    </p:spTree>
    <p:extLst>
      <p:ext uri="{BB962C8B-B14F-4D97-AF65-F5344CB8AC3E}">
        <p14:creationId xmlns:p14="http://schemas.microsoft.com/office/powerpoint/2010/main" xmlns="" val="90265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a:lstStyle/>
          <a:p>
            <a:r>
              <a:rPr lang="en-US" b="1" i="1" smtClean="0"/>
              <a:t>Lecture Notes:</a:t>
            </a:r>
          </a:p>
          <a:p>
            <a:r>
              <a:rPr lang="en-US" smtClean="0"/>
              <a:t>But inflation is a</a:t>
            </a:r>
            <a:r>
              <a:rPr lang="en-US" i="1" smtClean="0"/>
              <a:t> continued rise</a:t>
            </a:r>
            <a:r>
              <a:rPr lang="en-US" smtClean="0"/>
              <a:t> in the </a:t>
            </a:r>
            <a:r>
              <a:rPr lang="en-US" i="1" smtClean="0"/>
              <a:t>general price level</a:t>
            </a:r>
            <a:r>
              <a:rPr lang="en-US" smtClean="0"/>
              <a:t>.  This definition helps us focus on long-run price level changes.  And when we define inflation this way, it</a:t>
            </a:r>
            <a:r>
              <a:rPr lang="ja-JP" altLang="en-US" smtClean="0"/>
              <a:t>’</a:t>
            </a:r>
            <a:r>
              <a:rPr lang="en-US" altLang="ja-JP" smtClean="0"/>
              <a:t>s clear that the cause is when a nation</a:t>
            </a:r>
            <a:r>
              <a:rPr lang="ja-JP" altLang="en-US" smtClean="0"/>
              <a:t>’</a:t>
            </a:r>
            <a:r>
              <a:rPr lang="en-US" altLang="ja-JP" smtClean="0"/>
              <a:t>s money supply increases too quickly.</a:t>
            </a:r>
          </a:p>
          <a:p>
            <a:endParaRPr lang="en-US" smtClean="0"/>
          </a:p>
          <a:p>
            <a:r>
              <a:rPr lang="en-US" smtClean="0"/>
              <a:t>When the supply of money in an economy grows </a:t>
            </a:r>
            <a:r>
              <a:rPr lang="en-US" i="1" smtClean="0"/>
              <a:t>relative to the quantity of goods and services</a:t>
            </a:r>
            <a:r>
              <a:rPr lang="en-US" smtClean="0"/>
              <a:t>, then it takes more money to buy any particular good or service.  </a:t>
            </a:r>
            <a:r>
              <a:rPr lang="en-US" b="1" smtClean="0"/>
              <a:t>Money becomes less valuable—and this is inflation</a:t>
            </a:r>
            <a:r>
              <a:rPr lang="en-US" smtClean="0"/>
              <a:t>.</a:t>
            </a:r>
          </a:p>
        </p:txBody>
      </p:sp>
    </p:spTree>
    <p:extLst>
      <p:ext uri="{BB962C8B-B14F-4D97-AF65-F5344CB8AC3E}">
        <p14:creationId xmlns="" xmlns:p14="http://schemas.microsoft.com/office/powerpoint/2010/main" val="180116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9335DD-6D63-457B-96C0-AD0242EA475C}" type="slidenum">
              <a:rPr lang="en-US"/>
              <a:pPr/>
              <a:t>4</a:t>
            </a:fld>
            <a:endParaRPr lang="en-US" dirty="0"/>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242734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FB8A6-2D72-44AD-8741-9D1F169429B4}" type="slidenum">
              <a:rPr lang="en-US"/>
              <a:pPr/>
              <a:t>5</a:t>
            </a:fld>
            <a:endParaRPr lang="en-US" dirty="0"/>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sz="1000" dirty="0"/>
          </a:p>
          <a:p>
            <a:endParaRPr lang="en-US" sz="1000" dirty="0"/>
          </a:p>
        </p:txBody>
      </p:sp>
    </p:spTree>
    <p:extLst>
      <p:ext uri="{BB962C8B-B14F-4D97-AF65-F5344CB8AC3E}">
        <p14:creationId xmlns:p14="http://schemas.microsoft.com/office/powerpoint/2010/main" xmlns="" val="119546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E9E5E843-4D39-4FE0-B842-9992EFFAC952}" type="slidenum">
              <a:rPr lang="en-US" smtClean="0"/>
              <a:pPr>
                <a:defRPr/>
              </a:pPr>
              <a:t>6</a:t>
            </a:fld>
            <a:endParaRPr lang="en-US" dirty="0"/>
          </a:p>
        </p:txBody>
      </p:sp>
    </p:spTree>
    <p:extLst>
      <p:ext uri="{BB962C8B-B14F-4D97-AF65-F5344CB8AC3E}">
        <p14:creationId xmlns:p14="http://schemas.microsoft.com/office/powerpoint/2010/main" xmlns="" val="2153071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C3C7A9CE-A3A1-4C69-BD9B-B3A1272E94C7}" type="slidenum">
              <a:rPr lang="en-US" smtClean="0"/>
              <a:pPr>
                <a:defRPr/>
              </a:pPr>
              <a:t>8</a:t>
            </a:fld>
            <a:endParaRPr lang="en-US" dirty="0"/>
          </a:p>
        </p:txBody>
      </p:sp>
    </p:spTree>
    <p:extLst>
      <p:ext uri="{BB962C8B-B14F-4D97-AF65-F5344CB8AC3E}">
        <p14:creationId xmlns:p14="http://schemas.microsoft.com/office/powerpoint/2010/main" xmlns="" val="271699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D9B8F-67D7-4A2C-AF8C-C71FC0C0B2C1}" type="slidenum">
              <a:rPr lang="en-US"/>
              <a:pPr/>
              <a:t>14</a:t>
            </a:fld>
            <a:endParaRPr lang="en-US" dirty="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pPr>
              <a:spcBef>
                <a:spcPct val="0"/>
              </a:spcBef>
            </a:pPr>
            <a:r>
              <a:rPr lang="en-US" dirty="0" smtClean="0"/>
              <a:t>.</a:t>
            </a:r>
            <a:endParaRPr lang="en-US" dirty="0"/>
          </a:p>
        </p:txBody>
      </p:sp>
    </p:spTree>
    <p:extLst>
      <p:ext uri="{BB962C8B-B14F-4D97-AF65-F5344CB8AC3E}">
        <p14:creationId xmlns:p14="http://schemas.microsoft.com/office/powerpoint/2010/main" xmlns="" val="4217370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48E65-8141-4340-8D51-DE236B97F4B8}" type="slidenum">
              <a:rPr lang="en-US"/>
              <a:pPr/>
              <a:t>15</a:t>
            </a:fld>
            <a:endParaRPr lang="en-US"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i="1" dirty="0"/>
          </a:p>
        </p:txBody>
      </p:sp>
    </p:spTree>
    <p:extLst>
      <p:ext uri="{BB962C8B-B14F-4D97-AF65-F5344CB8AC3E}">
        <p14:creationId xmlns:p14="http://schemas.microsoft.com/office/powerpoint/2010/main" xmlns="" val="70361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72332F-0701-44ED-828A-9F5CDA4526D2}" type="slidenum">
              <a:rPr lang="en-US"/>
              <a:pPr/>
              <a:t>18</a:t>
            </a:fld>
            <a:endParaRPr lang="en-US" dirty="0"/>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2578333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CCED5-036A-48E3-89F9-42CFAED571F3}" type="slidenum">
              <a:rPr lang="en-US"/>
              <a:pPr/>
              <a:t>20</a:t>
            </a:fld>
            <a:endParaRPr lang="en-US" dirty="0"/>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1460149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2.png"/><Relationship Id="rId2" Type="http://schemas.openxmlformats.org/officeDocument/2006/relationships/image" Target="../media/image7.jpeg"/><Relationship Id="rId16"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www.bls.gov/" TargetMode="External"/><Relationship Id="rId1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1D8B171-EF2B-48B0-A100-AC64A21BFC0E}" type="slidenum">
              <a:rPr lang="en-US" smtClean="0"/>
              <a:pPr/>
              <a:t>‹#›</a:t>
            </a:fld>
            <a:endParaRPr lang="en-US" dirty="0"/>
          </a:p>
        </p:txBody>
      </p:sp>
    </p:spTree>
    <p:extLst>
      <p:ext uri="{BB962C8B-B14F-4D97-AF65-F5344CB8AC3E}">
        <p14:creationId xmlns:p14="http://schemas.microsoft.com/office/powerpoint/2010/main" xmlns="" val="2364097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335250"/>
            <a:ext cx="3167062" cy="1323439"/>
          </a:xfrm>
          <a:prstGeom prst="rect">
            <a:avLst/>
          </a:prstGeom>
          <a:noFill/>
        </p:spPr>
        <p:txBody>
          <a:bodyPr wrap="square">
            <a:spAutoFit/>
          </a:bodyPr>
          <a:lstStyle/>
          <a:p>
            <a:pPr>
              <a:defRPr/>
            </a:pPr>
            <a:r>
              <a:rPr lang="en-US" sz="8000" b="1" dirty="0" smtClean="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7(22)</a:t>
            </a:r>
            <a:endParaRPr lang="en-US" sz="80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endParaRP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Solina Lindahl</a:t>
            </a: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9"/>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000" b="1" i="0" u="none" strike="noStrike" kern="1200" cap="none" spc="100" baseline="0" dirty="0" smtClean="0">
                <a:solidFill>
                  <a:srgbClr val="FF3300"/>
                </a:solidFill>
                <a:effectLst/>
                <a:latin typeface="Candara" pitchFamily="34" charset="0"/>
                <a:ea typeface="+mj-ea"/>
                <a:cs typeface="+mj-cs"/>
              </a:rPr>
              <a:t>GDP and the CPI: Tracking </a:t>
            </a:r>
          </a:p>
          <a:p>
            <a:r>
              <a:rPr lang="en-US" sz="4000" b="1" i="0" u="none" strike="noStrike" kern="1200" cap="none" spc="100" baseline="0" dirty="0" smtClean="0">
                <a:solidFill>
                  <a:srgbClr val="FF3300"/>
                </a:solidFill>
                <a:effectLst/>
                <a:latin typeface="Candara" pitchFamily="34" charset="0"/>
                <a:ea typeface="+mj-ea"/>
                <a:cs typeface="+mj-cs"/>
              </a:rPr>
              <a:t>the Macroeconomy </a:t>
            </a:r>
            <a:endParaRPr lang="en-US" sz="4000" b="1"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dirty="0"/>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dirty="0">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cstate="email">
            <a:extLst>
              <a:ext uri="{28A0092B-C50C-407E-A947-70E740481C1C}">
                <a14:useLocalDpi xmlns:a14="http://schemas.microsoft.com/office/drawing/2010/main" xmlns=""/>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email">
            <a:extLst>
              <a:ext uri="{28A0092B-C50C-407E-A947-70E740481C1C}">
                <a14:useLocalDpi xmlns:a14="http://schemas.microsoft.com/office/drawing/2010/main" xmlns=""/>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email">
            <a:extLst>
              <a:ext uri="{28A0092B-C50C-407E-A947-70E740481C1C}">
                <a14:useLocalDpi xmlns:a14="http://schemas.microsoft.com/office/drawing/2010/main" xmlns=""/>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dirty="0"/>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endParaRPr lang="en-US" dirty="0"/>
          </a:p>
        </p:txBody>
      </p:sp>
      <p:pic>
        <p:nvPicPr>
          <p:cNvPr id="33794" name="Picture 2">
            <a:hlinkClick r:id="rId15"/>
          </p:cNvPr>
          <p:cNvPicPr>
            <a:picLocks noChangeAspect="1" noChangeArrowheads="1"/>
          </p:cNvPicPr>
          <p:nvPr userDrawn="1"/>
        </p:nvPicPr>
        <p:blipFill>
          <a:blip r:embed="rId16" cstate="email">
            <a:extLst>
              <a:ext uri="{28A0092B-C50C-407E-A947-70E740481C1C}">
                <a14:useLocalDpi xmlns:a14="http://schemas.microsoft.com/office/drawing/2010/main" xmlns=""/>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email">
            <a:extLst>
              <a:ext uri="{28A0092B-C50C-407E-A947-70E740481C1C}">
                <a14:useLocalDpi xmlns:a14="http://schemas.microsoft.com/office/drawing/2010/main" xmlns=""/>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Solina Lindahl</a:t>
            </a: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endParaRPr lang="en-US" dirty="0"/>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dirty="0"/>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dirty="0">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0854810"/>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482914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144414411"/>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6075" y="0"/>
            <a:ext cx="8763000" cy="7318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228600" y="914400"/>
            <a:ext cx="8686800" cy="5410200"/>
          </a:xfrm>
        </p:spPr>
        <p:txBody>
          <a:bodyPr/>
          <a:lstStyle/>
          <a:p>
            <a:endParaRPr lang="en-US" dirty="0"/>
          </a:p>
        </p:txBody>
      </p:sp>
    </p:spTree>
    <p:extLst>
      <p:ext uri="{BB962C8B-B14F-4D97-AF65-F5344CB8AC3E}">
        <p14:creationId xmlns:p14="http://schemas.microsoft.com/office/powerpoint/2010/main" xmlns="" val="1340706024"/>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0600" y="-31750"/>
            <a:ext cx="8153400" cy="946150"/>
          </a:xfrm>
          <a:noFill/>
        </p:spPr>
        <p:txBody>
          <a:bodyPr/>
          <a:lstStyle>
            <a:lvl1pPr algn="l">
              <a:defRPr sz="4000" baseline="0">
                <a:solidFill>
                  <a:schemeClr val="accent6">
                    <a:lumMod val="75000"/>
                  </a:schemeClr>
                </a:solidFill>
                <a:effectLst>
                  <a:outerShdw blurRad="38100" dist="38100" dir="2700000" algn="tl">
                    <a:srgbClr val="000000">
                      <a:alpha val="43137"/>
                    </a:srgbClr>
                  </a:outerShdw>
                </a:effectLst>
              </a:defRPr>
            </a:lvl1pPr>
          </a:lstStyle>
          <a:p>
            <a:r>
              <a:rPr lang="en-US" dirty="0" smtClean="0"/>
              <a:t>Take a look…..</a:t>
            </a:r>
            <a:endParaRPr lang="en-US" dirty="0"/>
          </a:p>
        </p:txBody>
      </p:sp>
      <p:sp>
        <p:nvSpPr>
          <p:cNvPr id="3" name="Date Placeholder 2"/>
          <p:cNvSpPr>
            <a:spLocks noGrp="1"/>
          </p:cNvSpPr>
          <p:nvPr>
            <p:ph type="dt" sz="half" idx="10"/>
          </p:nvPr>
        </p:nvSpPr>
        <p:spPr>
          <a:xfrm>
            <a:off x="457200" y="6356350"/>
            <a:ext cx="381000" cy="365125"/>
          </a:xfrm>
          <a:prstGeom prst="rect">
            <a:avLst/>
          </a:prstGeom>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p>
            <a:pPr>
              <a:defRPr/>
            </a:pPr>
            <a:fld id="{397979CC-4B86-46FB-8E31-C36FC5A7CF61}" type="slidenum">
              <a:rPr lang="en-US" smtClean="0"/>
              <a:pPr>
                <a:defRPr/>
              </a:pPr>
              <a:t>‹#›</a:t>
            </a:fld>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0" y="-11133"/>
            <a:ext cx="990600" cy="1104743"/>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xmlns=""/>
              </a:ext>
            </a:extLst>
          </a:blip>
          <a:srcRect/>
          <a:stretch/>
        </p:blipFill>
        <p:spPr>
          <a:xfrm>
            <a:off x="1828800" y="2438400"/>
            <a:ext cx="5245100" cy="3932581"/>
          </a:xfrm>
          <a:prstGeom prst="rect">
            <a:avLst/>
          </a:prstGeom>
        </p:spPr>
      </p:pic>
    </p:spTree>
    <p:extLst>
      <p:ext uri="{BB962C8B-B14F-4D97-AF65-F5344CB8AC3E}">
        <p14:creationId xmlns:p14="http://schemas.microsoft.com/office/powerpoint/2010/main" xmlns="" val="1944632515"/>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dirty="0"/>
          </a:p>
        </p:txBody>
      </p:sp>
    </p:spTree>
    <p:extLst>
      <p:ext uri="{BB962C8B-B14F-4D97-AF65-F5344CB8AC3E}">
        <p14:creationId xmlns:p14="http://schemas.microsoft.com/office/powerpoint/2010/main" xmlns="" val="343625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dirty="0"/>
          </a:p>
        </p:txBody>
      </p:sp>
    </p:spTree>
    <p:extLst>
      <p:ext uri="{BB962C8B-B14F-4D97-AF65-F5344CB8AC3E}">
        <p14:creationId xmlns:p14="http://schemas.microsoft.com/office/powerpoint/2010/main" xmlns="" val="42265316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slide" Target="../slides/slide1.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1.xml"/><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5.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slide" Target="../slides/slide1.xml"/><Relationship Id="rId4" Type="http://schemas.openxmlformats.org/officeDocument/2006/relationships/image" Target="../media/image17.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slide" Target="../slides/slide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slide" Target="../slides/slide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9.xml"/><Relationship Id="rId1" Type="http://schemas.openxmlformats.org/officeDocument/2006/relationships/slideLayout" Target="../slideLayouts/slideLayout22.xml"/><Relationship Id="rId4"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dirty="0" smtClean="0"/>
              <a:t>Take a look…..</a:t>
            </a:r>
            <a:endParaRPr lang="en-US"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hlinkClick r:id="rId8"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8"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91" r:id="rId4"/>
    <p:sldLayoutId id="2147483692" r:id="rId5"/>
    <p:sldLayoutId id="214748369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669" r:id="rId1"/>
    <p:sldLayoutId id="2147483670" r:id="rId2"/>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683" r:id="rId1"/>
    <p:sldLayoutId id="2147483684"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email">
            <a:duotone>
              <a:schemeClr val="accent6">
                <a:shade val="45000"/>
                <a:satMod val="135000"/>
              </a:schemeClr>
              <a:prstClr val="white"/>
            </a:duotone>
            <a:extLst>
              <a:ext uri="{28A0092B-C50C-407E-A947-70E740481C1C}">
                <a14:useLocalDpi xmlns:a14="http://schemas.microsoft.com/office/drawing/2010/main" xmlns=""/>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p:nvPicPr>
        <p:blipFill rotWithShape="1">
          <a:blip r:embed="rId5" cstate="email">
            <a:duotone>
              <a:schemeClr val="accent1">
                <a:shade val="45000"/>
                <a:satMod val="135000"/>
              </a:schemeClr>
              <a:prstClr val="white"/>
            </a:duotone>
            <a:extLst>
              <a:ext uri="{28A0092B-C50C-407E-A947-70E740481C1C}">
                <a14:useLocalDpi xmlns:a14="http://schemas.microsoft.com/office/drawing/2010/main" xmlns=""/>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686" r:id="rId1"/>
    <p:sldLayoutId id="2147483687" r:id="rId2"/>
  </p:sldLayoutIdLst>
  <p:transition>
    <p:fade thruBlk="1"/>
  </p:transition>
  <p:timing>
    <p:tnLst>
      <p:par>
        <p:cTn id="1" dur="indefinite" restart="never" nodeType="tmRoot"/>
      </p:par>
    </p:tnLst>
  </p:timing>
  <p:hf sldNum="0" hdr="0" ft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17.xml"/><Relationship Id="rId4" Type="http://schemas.openxmlformats.org/officeDocument/2006/relationships/slide" Target="slide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xc.hu/browse.phtml?f=download&amp;id=1236402&amp;redirect=phot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382000" cy="4678363"/>
          </a:xfrm>
        </p:spPr>
        <p:txBody>
          <a:bodyPr/>
          <a:lstStyle/>
          <a:p>
            <a:pPr marL="684213" indent="-342900">
              <a:buBlip>
                <a:blip r:embed="rId2"/>
              </a:buBlip>
            </a:pPr>
            <a:r>
              <a:rPr lang="en-US" sz="2800" b="0" dirty="0"/>
              <a:t>How </a:t>
            </a:r>
            <a:r>
              <a:rPr lang="en-US" sz="2800" b="0" dirty="0" smtClean="0"/>
              <a:t>to </a:t>
            </a:r>
            <a:r>
              <a:rPr lang="en-US" sz="2800" dirty="0">
                <a:hlinkClick r:id="rId3" action="ppaction://hlinksldjump"/>
              </a:rPr>
              <a:t>track the performance </a:t>
            </a:r>
            <a:r>
              <a:rPr lang="en-US" sz="2800" dirty="0" smtClean="0">
                <a:hlinkClick r:id="rId3" action="ppaction://hlinksldjump"/>
              </a:rPr>
              <a:t>of the </a:t>
            </a:r>
            <a:r>
              <a:rPr lang="en-US" sz="2800" dirty="0">
                <a:hlinkClick r:id="rId3" action="ppaction://hlinksldjump"/>
              </a:rPr>
              <a:t>economy</a:t>
            </a:r>
            <a:endParaRPr lang="en-US" sz="2800" dirty="0"/>
          </a:p>
          <a:p>
            <a:pPr marL="684213" indent="-342900">
              <a:buBlip>
                <a:blip r:embed="rId2"/>
              </a:buBlip>
            </a:pPr>
            <a:r>
              <a:rPr lang="en-US" sz="2800" dirty="0" smtClean="0">
                <a:hlinkClick r:id="rId3" action="ppaction://hlinksldjump"/>
              </a:rPr>
              <a:t>GDP and Inequality, </a:t>
            </a:r>
            <a:r>
              <a:rPr lang="en-US" sz="2800" dirty="0" err="1" smtClean="0">
                <a:hlinkClick r:id="rId3" action="ppaction://hlinksldjump"/>
              </a:rPr>
              <a:t>Gini</a:t>
            </a:r>
            <a:r>
              <a:rPr lang="en-US" sz="2800" dirty="0" smtClean="0">
                <a:hlinkClick r:id="rId3" action="ppaction://hlinksldjump"/>
              </a:rPr>
              <a:t> Coefficient</a:t>
            </a:r>
          </a:p>
          <a:p>
            <a:pPr marL="684213" indent="-342900">
              <a:buBlip>
                <a:blip r:embed="rId2"/>
              </a:buBlip>
            </a:pPr>
            <a:r>
              <a:rPr lang="en-US" sz="2800" dirty="0" smtClean="0">
                <a:hlinkClick r:id="rId3" action="ppaction://hlinksldjump"/>
              </a:rPr>
              <a:t>GDP</a:t>
            </a:r>
            <a:r>
              <a:rPr lang="en-US" sz="2800" dirty="0" smtClean="0"/>
              <a:t> </a:t>
            </a:r>
            <a:r>
              <a:rPr lang="en-US" sz="2800" b="0" dirty="0" smtClean="0"/>
              <a:t>and </a:t>
            </a:r>
            <a:r>
              <a:rPr lang="en-US" sz="2800" b="0" dirty="0"/>
              <a:t>the </a:t>
            </a:r>
            <a:r>
              <a:rPr lang="en-US" sz="2800" dirty="0">
                <a:hlinkClick r:id="rId4" action="ppaction://hlinksldjump"/>
              </a:rPr>
              <a:t>three ways </a:t>
            </a:r>
            <a:r>
              <a:rPr lang="en-US" sz="2800" dirty="0" smtClean="0">
                <a:hlinkClick r:id="rId4" action="ppaction://hlinksldjump"/>
              </a:rPr>
              <a:t>of calculating </a:t>
            </a:r>
            <a:r>
              <a:rPr lang="en-US" sz="2800" dirty="0">
                <a:hlinkClick r:id="rId4" action="ppaction://hlinksldjump"/>
              </a:rPr>
              <a:t>it</a:t>
            </a:r>
            <a:endParaRPr lang="en-US" sz="2800" dirty="0"/>
          </a:p>
          <a:p>
            <a:pPr marL="684213" indent="-342900">
              <a:buBlip>
                <a:blip r:embed="rId2"/>
              </a:buBlip>
            </a:pPr>
            <a:r>
              <a:rPr lang="en-US" sz="2800" b="0" dirty="0" smtClean="0"/>
              <a:t>The </a:t>
            </a:r>
            <a:r>
              <a:rPr lang="en-US" sz="2800" dirty="0" smtClean="0">
                <a:hlinkClick r:id="rId5" action="ppaction://hlinksldjump"/>
              </a:rPr>
              <a:t>real GDP </a:t>
            </a:r>
            <a:r>
              <a:rPr lang="en-US" sz="2800" b="0" dirty="0" smtClean="0">
                <a:hlinkClick r:id="rId5" action="ppaction://hlinksldjump"/>
              </a:rPr>
              <a:t>and </a:t>
            </a:r>
            <a:r>
              <a:rPr lang="en-US" sz="2800" dirty="0">
                <a:hlinkClick r:id="rId5" action="ppaction://hlinksldjump"/>
              </a:rPr>
              <a:t>nominal </a:t>
            </a:r>
            <a:r>
              <a:rPr lang="en-US" sz="2800" dirty="0" smtClean="0">
                <a:hlinkClick r:id="rId5" action="ppaction://hlinksldjump"/>
              </a:rPr>
              <a:t>GDP</a:t>
            </a:r>
            <a:endParaRPr lang="en-US" sz="2800" b="0" dirty="0"/>
          </a:p>
          <a:p>
            <a:pPr marL="684213" indent="-342900">
              <a:buBlip>
                <a:blip r:embed="rId2"/>
              </a:buBlip>
            </a:pPr>
            <a:r>
              <a:rPr lang="en-US" sz="2800" b="0" dirty="0" smtClean="0"/>
              <a:t>GDP Deflator, another price index</a:t>
            </a:r>
          </a:p>
          <a:p>
            <a:pPr marL="684213" indent="-342900">
              <a:buBlip>
                <a:blip r:embed="rId2"/>
              </a:buBlip>
            </a:pPr>
            <a:r>
              <a:rPr lang="en-US" sz="2800" b="0" dirty="0" smtClean="0"/>
              <a:t>CPI, Consumer Price Index</a:t>
            </a:r>
            <a:endParaRPr lang="en-US" sz="2800" dirty="0"/>
          </a:p>
        </p:txBody>
      </p:sp>
      <p:sp>
        <p:nvSpPr>
          <p:cNvPr id="4" name="Rectangle 3"/>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6" action="ppaction://hlinksldjump"/>
              </a:rPr>
              <a:t>To First </a:t>
            </a:r>
          </a:p>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6" action="ppaction://hlinksldjump"/>
              </a:rPr>
              <a:t>Active 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5" name="TextBox 4"/>
          <p:cNvSpPr txBox="1"/>
          <p:nvPr/>
        </p:nvSpPr>
        <p:spPr>
          <a:xfrm>
            <a:off x="8126413" y="6210300"/>
            <a:ext cx="635000" cy="460375"/>
          </a:xfrm>
          <a:prstGeom prst="rect">
            <a:avLst/>
          </a:prstGeom>
          <a:noFill/>
        </p:spPr>
        <p:txBody>
          <a:bodyPr>
            <a:spAutoFit/>
          </a:bodyPr>
          <a:lstStyle/>
          <a:p>
            <a:pPr fontAlgn="auto">
              <a:spcBef>
                <a:spcPts val="0"/>
              </a:spcBef>
              <a:spcAft>
                <a:spcPts val="0"/>
              </a:spcAft>
              <a:defRPr/>
            </a:pPr>
            <a:r>
              <a:rPr lang="en-US" sz="1200" b="1" dirty="0">
                <a:solidFill>
                  <a:schemeClr val="bg1"/>
                </a:solidFill>
                <a:effectLst>
                  <a:outerShdw blurRad="38100" dist="38100" dir="2700000" algn="tl">
                    <a:srgbClr val="000000">
                      <a:alpha val="43137"/>
                    </a:srgbClr>
                  </a:outerShdw>
                </a:effectLst>
                <a:latin typeface="+mn-lt"/>
                <a:cs typeface="+mn-cs"/>
                <a:hlinkClick r:id="" action="ppaction://noaction"/>
              </a:rPr>
              <a:t>To Video</a:t>
            </a:r>
            <a:endParaRPr lang="en-US" sz="1200" b="1" dirty="0">
              <a:solidFill>
                <a:schemeClr val="bg1"/>
              </a:solidFill>
              <a:effectLst>
                <a:outerShdw blurRad="38100" dist="38100" dir="2700000" algn="tl">
                  <a:srgbClr val="000000">
                    <a:alpha val="43137"/>
                  </a:srgbClr>
                </a:outerShdw>
              </a:effectLst>
              <a:latin typeface="+mn-lt"/>
              <a:cs typeface="+mn-cs"/>
            </a:endParaRPr>
          </a:p>
        </p:txBody>
      </p:sp>
      <p:sp>
        <p:nvSpPr>
          <p:cNvPr id="6" name="TextBox 5"/>
          <p:cNvSpPr txBox="1"/>
          <p:nvPr/>
        </p:nvSpPr>
        <p:spPr>
          <a:xfrm>
            <a:off x="990600" y="304800"/>
            <a:ext cx="6885218" cy="646331"/>
          </a:xfrm>
          <a:prstGeom prst="rect">
            <a:avLst/>
          </a:prstGeom>
          <a:noFill/>
        </p:spPr>
        <p:txBody>
          <a:bodyPr wrap="none" rtlCol="0">
            <a:spAutoFit/>
          </a:bodyPr>
          <a:lstStyle/>
          <a:p>
            <a:r>
              <a:rPr lang="en-US" sz="3600" b="1" dirty="0" smtClean="0"/>
              <a:t>Ch. 7:  Tracking The Economy </a:t>
            </a:r>
            <a:endParaRPr lang="en-US" sz="3600" b="1" dirty="0"/>
          </a:p>
        </p:txBody>
      </p:sp>
    </p:spTree>
    <p:extLst>
      <p:ext uri="{BB962C8B-B14F-4D97-AF65-F5344CB8AC3E}">
        <p14:creationId xmlns:p14="http://schemas.microsoft.com/office/powerpoint/2010/main" xmlns="" val="7662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8991600" cy="5211763"/>
          </a:xfrm>
        </p:spPr>
        <p:txBody>
          <a:bodyPr>
            <a:noAutofit/>
          </a:bodyPr>
          <a:lstStyle/>
          <a:p>
            <a:r>
              <a:rPr lang="en-US" sz="2800" dirty="0">
                <a:solidFill>
                  <a:srgbClr val="0070C0"/>
                </a:solidFill>
              </a:rPr>
              <a:t>GDP: WHAT’S IN AND WHAT’S OUT</a:t>
            </a:r>
            <a:endParaRPr lang="en-US" sz="2800" b="0" i="1" dirty="0" smtClean="0">
              <a:solidFill>
                <a:srgbClr val="0070C0"/>
              </a:solidFill>
            </a:endParaRPr>
          </a:p>
          <a:p>
            <a:r>
              <a:rPr lang="en-US" sz="2800" i="1" dirty="0" smtClean="0">
                <a:solidFill>
                  <a:schemeClr val="accent6">
                    <a:lumMod val="75000"/>
                  </a:schemeClr>
                </a:solidFill>
              </a:rPr>
              <a:t>Included</a:t>
            </a:r>
            <a:endParaRPr lang="en-US" sz="2800" i="1" dirty="0">
              <a:solidFill>
                <a:schemeClr val="accent6">
                  <a:lumMod val="75000"/>
                </a:schemeClr>
              </a:solidFill>
            </a:endParaRPr>
          </a:p>
          <a:p>
            <a:pPr marL="571500" indent="-571500">
              <a:buClr>
                <a:schemeClr val="accent3"/>
              </a:buClr>
              <a:buFont typeface="Wingdings" pitchFamily="2" charset="2"/>
              <a:buChar char="§"/>
            </a:pPr>
            <a:r>
              <a:rPr lang="en-US" sz="2800" b="0" dirty="0" smtClean="0"/>
              <a:t>Domestically </a:t>
            </a:r>
            <a:r>
              <a:rPr lang="en-US" sz="2800" b="0" dirty="0"/>
              <a:t>produced final </a:t>
            </a:r>
            <a:r>
              <a:rPr lang="en-US" sz="2800" b="0" dirty="0" smtClean="0"/>
              <a:t>goods and </a:t>
            </a:r>
            <a:r>
              <a:rPr lang="en-US" sz="2800" b="0" dirty="0"/>
              <a:t>services, including capital </a:t>
            </a:r>
            <a:r>
              <a:rPr lang="en-US" sz="2800" b="0" dirty="0" smtClean="0"/>
              <a:t>goods, new </a:t>
            </a:r>
            <a:r>
              <a:rPr lang="en-US" sz="2800" b="0" dirty="0"/>
              <a:t>construction of structures, </a:t>
            </a:r>
            <a:r>
              <a:rPr lang="en-US" sz="2800" b="0" dirty="0" smtClean="0"/>
              <a:t>and changes </a:t>
            </a:r>
            <a:r>
              <a:rPr lang="en-US" sz="2800" b="0" dirty="0"/>
              <a:t>to inventories</a:t>
            </a:r>
          </a:p>
          <a:p>
            <a:r>
              <a:rPr lang="en-US" sz="2800" i="1" dirty="0">
                <a:solidFill>
                  <a:schemeClr val="accent6">
                    <a:lumMod val="75000"/>
                  </a:schemeClr>
                </a:solidFill>
              </a:rPr>
              <a:t>Not Included</a:t>
            </a:r>
          </a:p>
          <a:p>
            <a:pPr marL="571500" indent="-571500">
              <a:buClr>
                <a:schemeClr val="accent3"/>
              </a:buClr>
              <a:buFont typeface="Wingdings" pitchFamily="2" charset="2"/>
              <a:buChar char="§"/>
            </a:pPr>
            <a:r>
              <a:rPr lang="en-US" sz="2800" b="0" dirty="0" smtClean="0"/>
              <a:t>Intermediate </a:t>
            </a:r>
            <a:r>
              <a:rPr lang="en-US" sz="2800" b="0" dirty="0"/>
              <a:t>goods and services</a:t>
            </a:r>
          </a:p>
          <a:p>
            <a:pPr marL="571500" indent="-571500">
              <a:buClr>
                <a:schemeClr val="accent3"/>
              </a:buClr>
              <a:buFont typeface="Wingdings" pitchFamily="2" charset="2"/>
              <a:buChar char="§"/>
            </a:pPr>
            <a:r>
              <a:rPr lang="en-US" sz="2800" b="0" dirty="0" smtClean="0"/>
              <a:t>Inputs to production</a:t>
            </a:r>
            <a:endParaRPr lang="en-US" sz="2800" b="0" dirty="0"/>
          </a:p>
          <a:p>
            <a:pPr marL="571500" indent="-571500">
              <a:buClr>
                <a:schemeClr val="accent3"/>
              </a:buClr>
              <a:buFont typeface="Wingdings" pitchFamily="2" charset="2"/>
              <a:buChar char="§"/>
            </a:pPr>
            <a:r>
              <a:rPr lang="en-US" sz="2800" b="0" dirty="0" smtClean="0"/>
              <a:t>Used </a:t>
            </a:r>
            <a:r>
              <a:rPr lang="en-US" sz="2800" b="0" dirty="0"/>
              <a:t>goods</a:t>
            </a:r>
          </a:p>
          <a:p>
            <a:pPr marL="571500" indent="-571500">
              <a:buClr>
                <a:schemeClr val="accent3"/>
              </a:buClr>
              <a:buFont typeface="Wingdings" pitchFamily="2" charset="2"/>
              <a:buChar char="§"/>
            </a:pPr>
            <a:r>
              <a:rPr lang="en-US" sz="2800" b="0" dirty="0" smtClean="0"/>
              <a:t>Financial assets, such as </a:t>
            </a:r>
            <a:r>
              <a:rPr lang="en-US" sz="2800" b="0" dirty="0"/>
              <a:t>stocks and bonds</a:t>
            </a:r>
          </a:p>
          <a:p>
            <a:pPr marL="571500" indent="-571500">
              <a:buClr>
                <a:schemeClr val="accent3"/>
              </a:buClr>
              <a:buFont typeface="Wingdings" pitchFamily="2" charset="2"/>
              <a:buChar char="§"/>
            </a:pPr>
            <a:r>
              <a:rPr lang="en-US" sz="2800" b="0" dirty="0" smtClean="0"/>
              <a:t>Goods and services produced outside this country</a:t>
            </a:r>
            <a:endParaRPr lang="en-US" sz="2800" b="0" dirty="0"/>
          </a:p>
        </p:txBody>
      </p:sp>
    </p:spTree>
    <p:extLst>
      <p:ext uri="{BB962C8B-B14F-4D97-AF65-F5344CB8AC3E}">
        <p14:creationId xmlns:p14="http://schemas.microsoft.com/office/powerpoint/2010/main" xmlns="" val="2233910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this out</a:t>
            </a:r>
            <a:endParaRPr lang="en-US" dirty="0"/>
          </a:p>
        </p:txBody>
      </p:sp>
      <p:sp>
        <p:nvSpPr>
          <p:cNvPr id="3" name="Content Placeholder 2"/>
          <p:cNvSpPr>
            <a:spLocks noGrp="1"/>
          </p:cNvSpPr>
          <p:nvPr>
            <p:ph idx="1"/>
          </p:nvPr>
        </p:nvSpPr>
        <p:spPr/>
        <p:txBody>
          <a:bodyPr/>
          <a:lstStyle/>
          <a:p>
            <a:pPr marL="457200" indent="-457200"/>
            <a:r>
              <a:rPr lang="en-US" u="sng" dirty="0" smtClean="0">
                <a:latin typeface="Times New Roman" pitchFamily="18" charset="0"/>
                <a:cs typeface="Times New Roman" pitchFamily="18" charset="0"/>
              </a:rPr>
              <a:t>What’s in and what’s out</a:t>
            </a:r>
            <a:r>
              <a:rPr lang="en-US" dirty="0" smtClean="0">
                <a:latin typeface="Times New Roman" pitchFamily="18" charset="0"/>
                <a:cs typeface="Times New Roman" pitchFamily="18" charset="0"/>
              </a:rPr>
              <a:t>?</a:t>
            </a:r>
          </a:p>
          <a:p>
            <a:pPr marL="457200" indent="-457200">
              <a:buFont typeface="Wingdings" pitchFamily="2" charset="2"/>
              <a:buAutoNum type="alphaLcParenR"/>
            </a:pPr>
            <a:r>
              <a:rPr lang="en-US" dirty="0" smtClean="0">
                <a:latin typeface="Times New Roman" pitchFamily="18" charset="0"/>
                <a:cs typeface="Times New Roman" pitchFamily="18" charset="0"/>
              </a:rPr>
              <a:t>Hamburger buns bought by McDonald’s Corp.</a:t>
            </a:r>
          </a:p>
          <a:p>
            <a:pPr marL="457200" indent="-457200">
              <a:buFont typeface="Wingdings" pitchFamily="2" charset="2"/>
              <a:buAutoNum type="alphaLcParenR"/>
            </a:pPr>
            <a:r>
              <a:rPr lang="en-US" dirty="0" smtClean="0">
                <a:latin typeface="Times New Roman" pitchFamily="18" charset="0"/>
                <a:cs typeface="Times New Roman" pitchFamily="18" charset="0"/>
              </a:rPr>
              <a:t>A used macroeconomics textbook</a:t>
            </a:r>
          </a:p>
          <a:p>
            <a:pPr marL="457200" indent="-457200">
              <a:buFont typeface="Wingdings" pitchFamily="2" charset="2"/>
              <a:buAutoNum type="alphaLcParenR"/>
            </a:pPr>
            <a:r>
              <a:rPr lang="en-US" dirty="0" smtClean="0">
                <a:latin typeface="Times New Roman" pitchFamily="18" charset="0"/>
                <a:cs typeface="Times New Roman" pitchFamily="18" charset="0"/>
              </a:rPr>
              <a:t>A new Chrysler car </a:t>
            </a:r>
          </a:p>
          <a:p>
            <a:pPr marL="457200" indent="-457200">
              <a:buFont typeface="Wingdings" pitchFamily="2" charset="2"/>
              <a:buAutoNum type="alphaLcParenR"/>
            </a:pPr>
            <a:r>
              <a:rPr lang="en-US" dirty="0" smtClean="0">
                <a:latin typeface="Times New Roman" pitchFamily="18" charset="0"/>
                <a:cs typeface="Times New Roman" pitchFamily="18" charset="0"/>
              </a:rPr>
              <a:t>A newly purchased stock</a:t>
            </a:r>
          </a:p>
          <a:p>
            <a:pPr marL="457200" indent="-457200">
              <a:buFont typeface="Wingdings" pitchFamily="2" charset="2"/>
              <a:buAutoNum type="alphaLcParenR"/>
            </a:pPr>
            <a:r>
              <a:rPr lang="en-US" dirty="0" smtClean="0">
                <a:latin typeface="Times New Roman" pitchFamily="18" charset="0"/>
                <a:cs typeface="Times New Roman" pitchFamily="18" charset="0"/>
              </a:rPr>
              <a:t>An antique clock of 18</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century</a:t>
            </a:r>
          </a:p>
          <a:p>
            <a:pPr marL="457200" indent="-457200">
              <a:buFont typeface="Wingdings" pitchFamily="2" charset="2"/>
              <a:buAutoNum type="alphaLcParenR"/>
            </a:pPr>
            <a:r>
              <a:rPr lang="en-US" dirty="0" smtClean="0">
                <a:latin typeface="Times New Roman" pitchFamily="18" charset="0"/>
                <a:cs typeface="Times New Roman" pitchFamily="18" charset="0"/>
              </a:rPr>
              <a:t>Steel purchased by GM to make new Chevy volt</a:t>
            </a:r>
          </a:p>
          <a:p>
            <a:pPr marL="457200" indent="-457200"/>
            <a:endParaRPr lang="en-US" dirty="0" smtClean="0">
              <a:latin typeface="Times New Roman" pitchFamily="18" charset="0"/>
              <a:cs typeface="Times New Roman" pitchFamily="18" charset="0"/>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rrowheads="1"/>
          </p:cNvSpPr>
          <p:nvPr>
            <p:ph type="title"/>
          </p:nvPr>
        </p:nvSpPr>
        <p:spPr/>
        <p:txBody>
          <a:bodyPr/>
          <a:lstStyle/>
          <a:p>
            <a:r>
              <a:rPr lang="en-US" spc="0" dirty="0"/>
              <a:t>Calculating Gross Domestic Product</a:t>
            </a:r>
          </a:p>
        </p:txBody>
      </p:sp>
      <p:sp>
        <p:nvSpPr>
          <p:cNvPr id="317443" name="Rectangle 3"/>
          <p:cNvSpPr>
            <a:spLocks noGrp="1" noChangeArrowheads="1"/>
          </p:cNvSpPr>
          <p:nvPr>
            <p:ph idx="1"/>
          </p:nvPr>
        </p:nvSpPr>
        <p:spPr/>
        <p:txBody>
          <a:bodyPr/>
          <a:lstStyle/>
          <a:p>
            <a:pPr>
              <a:spcAft>
                <a:spcPct val="20000"/>
              </a:spcAft>
            </a:pPr>
            <a:r>
              <a:rPr lang="en-US" dirty="0"/>
              <a:t>GDP can be calculated three ways:</a:t>
            </a:r>
          </a:p>
          <a:p>
            <a:pPr marL="971550" lvl="1" indent="-514350">
              <a:spcAft>
                <a:spcPct val="20000"/>
              </a:spcAft>
              <a:buFont typeface="+mj-lt"/>
              <a:buAutoNum type="arabicPeriod"/>
            </a:pPr>
            <a:r>
              <a:rPr lang="en-US" sz="2800" dirty="0"/>
              <a:t>Add up the </a:t>
            </a:r>
            <a:r>
              <a:rPr lang="en-US" sz="2800" b="1" i="1" u="sng" dirty="0"/>
              <a:t>value added</a:t>
            </a:r>
            <a:r>
              <a:rPr lang="en-US" sz="2800" u="sng" dirty="0"/>
              <a:t> </a:t>
            </a:r>
            <a:r>
              <a:rPr lang="en-US" sz="2800" dirty="0"/>
              <a:t>of all </a:t>
            </a:r>
            <a:r>
              <a:rPr lang="en-US" sz="2800" dirty="0" smtClean="0"/>
              <a:t>producers.</a:t>
            </a:r>
            <a:endParaRPr lang="en-US" sz="2800" dirty="0"/>
          </a:p>
          <a:p>
            <a:pPr marL="971550" lvl="1" indent="-514350">
              <a:spcAft>
                <a:spcPct val="20000"/>
              </a:spcAft>
              <a:buFont typeface="+mj-lt"/>
              <a:buAutoNum type="arabicPeriod"/>
            </a:pPr>
            <a:r>
              <a:rPr lang="en-US" sz="2800" dirty="0"/>
              <a:t>Add up all </a:t>
            </a:r>
            <a:r>
              <a:rPr lang="en-US" sz="2800" u="sng" dirty="0"/>
              <a:t>spending</a:t>
            </a:r>
            <a:r>
              <a:rPr lang="en-US" sz="2800" dirty="0"/>
              <a:t> on </a:t>
            </a:r>
            <a:r>
              <a:rPr lang="en-US" sz="2800" dirty="0" smtClean="0"/>
              <a:t>domestically produced </a:t>
            </a:r>
            <a:r>
              <a:rPr lang="en-US" sz="2800" dirty="0"/>
              <a:t>final goods and services.  This results in the </a:t>
            </a:r>
            <a:r>
              <a:rPr lang="en-US" sz="2800" dirty="0" smtClean="0"/>
              <a:t>equation  </a:t>
            </a:r>
            <a:r>
              <a:rPr lang="en-US" sz="2800" b="1" dirty="0"/>
              <a:t>GDP = </a:t>
            </a:r>
            <a:r>
              <a:rPr lang="en-US" sz="2800" b="1" i="1" dirty="0"/>
              <a:t>C</a:t>
            </a:r>
            <a:r>
              <a:rPr lang="en-US" sz="2800" b="1" dirty="0"/>
              <a:t> + </a:t>
            </a:r>
            <a:r>
              <a:rPr lang="en-US" sz="2800" b="1" i="1" dirty="0"/>
              <a:t>I</a:t>
            </a:r>
            <a:r>
              <a:rPr lang="en-US" sz="2800" b="1" dirty="0"/>
              <a:t> + </a:t>
            </a:r>
            <a:r>
              <a:rPr lang="en-US" sz="2800" b="1" i="1" dirty="0"/>
              <a:t>G</a:t>
            </a:r>
            <a:r>
              <a:rPr lang="en-US" sz="2800" b="1" dirty="0"/>
              <a:t> + </a:t>
            </a:r>
            <a:r>
              <a:rPr lang="en-US" sz="2800" b="1" dirty="0" smtClean="0"/>
              <a:t>(</a:t>
            </a:r>
            <a:r>
              <a:rPr lang="en-US" sz="2800" b="1" i="1" dirty="0" smtClean="0"/>
              <a:t>X</a:t>
            </a:r>
            <a:r>
              <a:rPr lang="en-US" sz="2800" b="1" dirty="0" smtClean="0"/>
              <a:t> – </a:t>
            </a:r>
            <a:r>
              <a:rPr lang="en-US" sz="2800" b="1" i="1" dirty="0" smtClean="0"/>
              <a:t>IM)</a:t>
            </a:r>
          </a:p>
          <a:p>
            <a:pPr lvl="3">
              <a:spcAft>
                <a:spcPct val="20000"/>
              </a:spcAft>
            </a:pPr>
            <a:r>
              <a:rPr lang="en-US" sz="2000" dirty="0" smtClean="0"/>
              <a:t>where </a:t>
            </a:r>
            <a:r>
              <a:rPr lang="en-US" sz="2000" i="1" dirty="0" smtClean="0"/>
              <a:t>C</a:t>
            </a:r>
            <a:r>
              <a:rPr lang="en-US" sz="2000" dirty="0" smtClean="0"/>
              <a:t> = consumer spending, </a:t>
            </a:r>
            <a:r>
              <a:rPr lang="en-US" sz="2000" i="1" dirty="0" smtClean="0"/>
              <a:t>I</a:t>
            </a:r>
            <a:r>
              <a:rPr lang="en-US" sz="2000" dirty="0" smtClean="0"/>
              <a:t> = investment spending, </a:t>
            </a:r>
            <a:r>
              <a:rPr lang="en-US" sz="2000" i="1" dirty="0" smtClean="0"/>
              <a:t>G</a:t>
            </a:r>
            <a:r>
              <a:rPr lang="en-US" sz="2000" dirty="0" smtClean="0"/>
              <a:t> = government purchases of goods and services, </a:t>
            </a:r>
            <a:r>
              <a:rPr lang="en-US" sz="2000" i="1" dirty="0" smtClean="0"/>
              <a:t>X</a:t>
            </a:r>
            <a:r>
              <a:rPr lang="en-US" sz="2000" dirty="0" smtClean="0"/>
              <a:t> = sales to foreigners, and </a:t>
            </a:r>
            <a:r>
              <a:rPr lang="en-US" sz="2000" i="1" dirty="0" smtClean="0"/>
              <a:t>IM</a:t>
            </a:r>
            <a:r>
              <a:rPr lang="en-US" sz="2000" dirty="0" smtClean="0"/>
              <a:t> = imports (purchases here of foreign goods… or income that has leaked across national borders).</a:t>
            </a:r>
            <a:endParaRPr lang="en-US" sz="2000" dirty="0"/>
          </a:p>
          <a:p>
            <a:pPr marL="971550" lvl="1" indent="-514350">
              <a:spcAft>
                <a:spcPct val="20000"/>
              </a:spcAft>
              <a:buFont typeface="+mj-lt"/>
              <a:buAutoNum type="arabicPeriod"/>
            </a:pPr>
            <a:r>
              <a:rPr lang="en-US" sz="2800" dirty="0"/>
              <a:t>Add up all </a:t>
            </a:r>
            <a:r>
              <a:rPr lang="en-US" sz="2800" u="sng" dirty="0"/>
              <a:t>income</a:t>
            </a:r>
            <a:r>
              <a:rPr lang="en-US" sz="2800" dirty="0"/>
              <a:t> paid to factors of </a:t>
            </a:r>
            <a:r>
              <a:rPr lang="en-US" sz="2800" dirty="0" smtClean="0"/>
              <a:t>production.</a:t>
            </a:r>
            <a:endParaRPr lang="en-US" sz="2800" dirty="0"/>
          </a:p>
        </p:txBody>
      </p:sp>
    </p:spTree>
    <p:extLst>
      <p:ext uri="{BB962C8B-B14F-4D97-AF65-F5344CB8AC3E}">
        <p14:creationId xmlns:p14="http://schemas.microsoft.com/office/powerpoint/2010/main" xmlns="" val="6638908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0" dirty="0" smtClean="0"/>
              <a:t>(Aggregate) Spending = (</a:t>
            </a:r>
            <a:r>
              <a:rPr lang="en-US" spc="0" dirty="0" err="1" smtClean="0"/>
              <a:t>Agg</a:t>
            </a:r>
            <a:r>
              <a:rPr lang="en-US" spc="0" dirty="0" smtClean="0"/>
              <a:t>) Income</a:t>
            </a:r>
            <a:endParaRPr lang="en-US" spc="0" dirty="0"/>
          </a:p>
        </p:txBody>
      </p:sp>
      <p:sp>
        <p:nvSpPr>
          <p:cNvPr id="3" name="Content Placeholder 2"/>
          <p:cNvSpPr>
            <a:spLocks noGrp="1"/>
          </p:cNvSpPr>
          <p:nvPr>
            <p:ph idx="1"/>
          </p:nvPr>
        </p:nvSpPr>
        <p:spPr>
          <a:xfrm>
            <a:off x="76200" y="914400"/>
            <a:ext cx="8839200" cy="4648200"/>
          </a:xfrm>
        </p:spPr>
        <p:txBody>
          <a:bodyPr/>
          <a:lstStyle/>
          <a:p>
            <a:r>
              <a:rPr lang="en-US" sz="2800" dirty="0" smtClean="0"/>
              <a:t>It doesn’t matter HOW we measure the production, since one person’s spending is another’s income.</a:t>
            </a:r>
            <a:endParaRPr lang="en-US" sz="2400" dirty="0" smtClean="0"/>
          </a:p>
          <a:p>
            <a:pPr lvl="1">
              <a:buNone/>
            </a:pPr>
            <a:endParaRPr lang="en-US" sz="2800" dirty="0"/>
          </a:p>
        </p:txBody>
      </p:sp>
      <p:pic>
        <p:nvPicPr>
          <p:cNvPr id="96260" name="Picture 4" descr="http://www.sxc.hu/pic/l/a/ad/adassel/1157738_90970018.jpg"/>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1981200" y="2432050"/>
            <a:ext cx="4953000" cy="371475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38200" y="6229290"/>
            <a:ext cx="7467600" cy="400110"/>
          </a:xfrm>
          <a:prstGeom prst="rect">
            <a:avLst/>
          </a:prstGeom>
          <a:noFill/>
          <a:effectLst/>
        </p:spPr>
        <p:txBody>
          <a:bodyPr wrap="square" rtlCol="0">
            <a:spAutoFit/>
          </a:bodyPr>
          <a:lstStyle/>
          <a:p>
            <a:r>
              <a:rPr lang="en-US" sz="2000" b="1" i="1" dirty="0" smtClean="0">
                <a:solidFill>
                  <a:schemeClr val="tx1">
                    <a:lumMod val="75000"/>
                    <a:lumOff val="25000"/>
                  </a:schemeClr>
                </a:solidFill>
                <a:latin typeface="Candara" pitchFamily="34" charset="0"/>
              </a:rPr>
              <a:t>$10 for a shave?  Barber’s income of $10 = customer’s spending of $10.</a:t>
            </a:r>
            <a:endParaRPr lang="en-US" sz="2000" b="1" i="1" dirty="0">
              <a:solidFill>
                <a:schemeClr val="tx1">
                  <a:lumMod val="75000"/>
                  <a:lumOff val="25000"/>
                </a:schemeClr>
              </a:solidFill>
              <a:latin typeface="Candara" pitchFamily="34" charset="0"/>
            </a:endParaRPr>
          </a:p>
        </p:txBody>
      </p:sp>
    </p:spTree>
    <p:extLst>
      <p:ext uri="{BB962C8B-B14F-4D97-AF65-F5344CB8AC3E}">
        <p14:creationId xmlns:p14="http://schemas.microsoft.com/office/powerpoint/2010/main" xmlns="" val="210402726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fade">
                                      <p:cBhvr>
                                        <p:cTn id="7" dur="2000"/>
                                        <p:tgtEl>
                                          <p:spTgt spid="962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7" name="Rectangle 5"/>
          <p:cNvSpPr>
            <a:spLocks noGrp="1" noRot="1" noChangeArrowheads="1"/>
          </p:cNvSpPr>
          <p:nvPr>
            <p:ph type="title"/>
          </p:nvPr>
        </p:nvSpPr>
        <p:spPr>
          <a:solidFill>
            <a:schemeClr val="accent5">
              <a:lumMod val="20000"/>
              <a:lumOff val="80000"/>
              <a:alpha val="44000"/>
            </a:schemeClr>
          </a:solidFill>
        </p:spPr>
        <p:txBody>
          <a:bodyPr vert="horz" lIns="91440" tIns="45720" rIns="91440" bIns="45720" rtlCol="0" anchor="ctr">
            <a:normAutofit/>
          </a:bodyPr>
          <a:lstStyle/>
          <a:p>
            <a:r>
              <a:rPr lang="en-US" spc="0" dirty="0"/>
              <a:t>Calculating Gross Domestic Product</a:t>
            </a:r>
          </a:p>
        </p:txBody>
      </p:sp>
      <p:pic>
        <p:nvPicPr>
          <p:cNvPr id="207875" name="Picture 3" descr="fig"/>
          <p:cNvPicPr>
            <a:picLocks noGrp="1" noChangeAspect="1" noChangeArrowheads="1"/>
          </p:cNvPicPr>
          <p:nvPr>
            <p:ph idx="1"/>
          </p:nvPr>
        </p:nvPicPr>
        <p:blipFill>
          <a:blip r:embed="rId3" cstate="email">
            <a:extLst>
              <a:ext uri="{28A0092B-C50C-407E-A947-70E740481C1C}">
                <a14:useLocalDpi xmlns:a14="http://schemas.microsoft.com/office/drawing/2010/main" xmlns=""/>
              </a:ext>
            </a:extLst>
          </a:blip>
          <a:stretch>
            <a:fillRect/>
          </a:stretch>
        </p:blipFill>
        <p:spPr>
          <a:xfrm>
            <a:off x="1200785" y="990600"/>
            <a:ext cx="6894830" cy="4648200"/>
          </a:xfrm>
          <a:noFill/>
          <a:ln/>
          <a:extLs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9281780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6" name="Rectangle 6"/>
          <p:cNvSpPr>
            <a:spLocks noGrp="1" noRot="1" noChangeArrowheads="1"/>
          </p:cNvSpPr>
          <p:nvPr>
            <p:ph type="title"/>
          </p:nvPr>
        </p:nvSpPr>
        <p:spPr/>
        <p:txBody>
          <a:bodyPr>
            <a:normAutofit/>
          </a:bodyPr>
          <a:lstStyle/>
          <a:p>
            <a:r>
              <a:rPr lang="en-US" spc="0" dirty="0" smtClean="0"/>
              <a:t>Value Added vs. Spending Method</a:t>
            </a:r>
            <a:endParaRPr lang="en-US" spc="0" dirty="0"/>
          </a:p>
        </p:txBody>
      </p:sp>
      <p:sp>
        <p:nvSpPr>
          <p:cNvPr id="209928" name="Line 8"/>
          <p:cNvSpPr>
            <a:spLocks noChangeShapeType="1"/>
          </p:cNvSpPr>
          <p:nvPr/>
        </p:nvSpPr>
        <p:spPr bwMode="auto">
          <a:xfrm>
            <a:off x="1524000" y="1676400"/>
            <a:ext cx="0" cy="48006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i="1" dirty="0">
              <a:latin typeface="Myriad Pro" pitchFamily="34" charset="0"/>
            </a:endParaRPr>
          </a:p>
        </p:txBody>
      </p:sp>
      <p:sp>
        <p:nvSpPr>
          <p:cNvPr id="209929" name="Line 9"/>
          <p:cNvSpPr>
            <a:spLocks noChangeShapeType="1"/>
          </p:cNvSpPr>
          <p:nvPr/>
        </p:nvSpPr>
        <p:spPr bwMode="auto">
          <a:xfrm rot="5400000" flipH="1">
            <a:off x="4533900" y="2095500"/>
            <a:ext cx="0" cy="6019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i="1" dirty="0">
              <a:latin typeface="Myriad Pro" pitchFamily="34" charset="0"/>
            </a:endParaRPr>
          </a:p>
        </p:txBody>
      </p:sp>
      <p:sp>
        <p:nvSpPr>
          <p:cNvPr id="209930" name="Rectangle 10"/>
          <p:cNvSpPr>
            <a:spLocks noChangeArrowheads="1"/>
          </p:cNvSpPr>
          <p:nvPr/>
        </p:nvSpPr>
        <p:spPr bwMode="auto">
          <a:xfrm>
            <a:off x="832477" y="1752600"/>
            <a:ext cx="585161" cy="473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r">
              <a:lnSpc>
                <a:spcPct val="100000"/>
              </a:lnSpc>
              <a:spcBef>
                <a:spcPct val="0"/>
              </a:spcBef>
              <a:buClrTx/>
              <a:buSzTx/>
              <a:buFontTx/>
              <a:buNone/>
            </a:pPr>
            <a:r>
              <a:rPr lang="en-US" sz="1400" i="1" dirty="0">
                <a:solidFill>
                  <a:srgbClr val="000000"/>
                </a:solidFill>
                <a:latin typeface="Myriad Pro" pitchFamily="34" charset="0"/>
                <a:cs typeface="Arial" pitchFamily="34" charset="0"/>
              </a:rPr>
              <a:t>$15,000</a:t>
            </a: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r>
              <a:rPr lang="en-US" sz="1400" i="1" dirty="0">
                <a:solidFill>
                  <a:srgbClr val="000000"/>
                </a:solidFill>
                <a:latin typeface="Myriad Pro" pitchFamily="34" charset="0"/>
                <a:cs typeface="Arial" pitchFamily="34" charset="0"/>
              </a:rPr>
              <a:t>10,000</a:t>
            </a: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r>
              <a:rPr lang="en-US" sz="1400" i="1" dirty="0">
                <a:solidFill>
                  <a:srgbClr val="000000"/>
                </a:solidFill>
                <a:latin typeface="Myriad Pro" pitchFamily="34" charset="0"/>
                <a:cs typeface="Arial" pitchFamily="34" charset="0"/>
              </a:rPr>
              <a:t>5,000</a:t>
            </a: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r>
              <a:rPr lang="en-US" sz="1400" i="1" dirty="0">
                <a:solidFill>
                  <a:srgbClr val="000000"/>
                </a:solidFill>
                <a:latin typeface="Myriad Pro" pitchFamily="34" charset="0"/>
                <a:cs typeface="Arial" pitchFamily="34" charset="0"/>
              </a:rPr>
              <a:t>0</a:t>
            </a: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endParaRPr lang="en-US" sz="1400" i="1" dirty="0">
              <a:solidFill>
                <a:srgbClr val="000000"/>
              </a:solidFill>
              <a:latin typeface="Myriad Pro" pitchFamily="34" charset="0"/>
              <a:cs typeface="Arial" pitchFamily="34" charset="0"/>
            </a:endParaRPr>
          </a:p>
          <a:p>
            <a:pPr algn="r">
              <a:lnSpc>
                <a:spcPct val="100000"/>
              </a:lnSpc>
              <a:spcBef>
                <a:spcPct val="0"/>
              </a:spcBef>
              <a:buClrTx/>
              <a:buSzTx/>
              <a:buFontTx/>
              <a:buNone/>
            </a:pPr>
            <a:r>
              <a:rPr lang="en-US" sz="1400" i="1" dirty="0">
                <a:solidFill>
                  <a:srgbClr val="000000"/>
                </a:solidFill>
                <a:latin typeface="Myriad Pro" pitchFamily="34" charset="0"/>
                <a:cs typeface="Arial" pitchFamily="34" charset="0"/>
              </a:rPr>
              <a:t>-5,000</a:t>
            </a:r>
            <a:endParaRPr lang="en-US" sz="1400" i="1" dirty="0">
              <a:latin typeface="Myriad Pro" pitchFamily="34" charset="0"/>
              <a:cs typeface="Arial" pitchFamily="34" charset="0"/>
            </a:endParaRPr>
          </a:p>
        </p:txBody>
      </p:sp>
      <p:sp>
        <p:nvSpPr>
          <p:cNvPr id="209931" name="Rectangle 11"/>
          <p:cNvSpPr>
            <a:spLocks noChangeArrowheads="1"/>
          </p:cNvSpPr>
          <p:nvPr/>
        </p:nvSpPr>
        <p:spPr bwMode="auto">
          <a:xfrm>
            <a:off x="1905000" y="2819400"/>
            <a:ext cx="2362200" cy="2286000"/>
          </a:xfrm>
          <a:prstGeom prst="rect">
            <a:avLst/>
          </a:prstGeom>
          <a:solidFill>
            <a:srgbClr val="FF5050"/>
          </a:solidFill>
          <a:ln>
            <a:noFill/>
          </a:ln>
          <a:effectLst/>
          <a:extLst>
            <a:ext uri="{91240B29-F687-4F45-9708-019B960494DF}">
              <a14:hiddenLine xmlns:a14="http://schemas.microsoft.com/office/drawing/2010/main" xmlns="" w="25400" algn="ctr">
                <a:solidFill>
                  <a:schemeClr val="tx1"/>
                </a:solidFill>
                <a:prstDash val="sysDot"/>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i="1" dirty="0">
              <a:latin typeface="Myriad Pro" pitchFamily="34" charset="0"/>
            </a:endParaRPr>
          </a:p>
        </p:txBody>
      </p:sp>
      <p:sp>
        <p:nvSpPr>
          <p:cNvPr id="209932" name="Rectangle 12"/>
          <p:cNvSpPr>
            <a:spLocks noChangeArrowheads="1"/>
          </p:cNvSpPr>
          <p:nvPr/>
        </p:nvSpPr>
        <p:spPr bwMode="auto">
          <a:xfrm>
            <a:off x="5029200" y="3048000"/>
            <a:ext cx="2209800" cy="2057400"/>
          </a:xfrm>
          <a:prstGeom prst="rect">
            <a:avLst/>
          </a:prstGeom>
          <a:solidFill>
            <a:srgbClr val="0070C0"/>
          </a:solidFill>
          <a:ln>
            <a:noFill/>
          </a:ln>
          <a:effectLst/>
        </p:spPr>
        <p:txBody>
          <a:bodyPr wrap="none" anchor="ctr"/>
          <a:lstStyle/>
          <a:p>
            <a:endParaRPr lang="en-US" i="1" dirty="0">
              <a:latin typeface="Myriad Pro" pitchFamily="34" charset="0"/>
            </a:endParaRPr>
          </a:p>
        </p:txBody>
      </p:sp>
      <p:sp>
        <p:nvSpPr>
          <p:cNvPr id="209933" name="Rectangle 13"/>
          <p:cNvSpPr>
            <a:spLocks noChangeArrowheads="1"/>
          </p:cNvSpPr>
          <p:nvPr/>
        </p:nvSpPr>
        <p:spPr bwMode="auto">
          <a:xfrm>
            <a:off x="5029200" y="2667000"/>
            <a:ext cx="2209800" cy="533400"/>
          </a:xfrm>
          <a:prstGeom prst="rect">
            <a:avLst/>
          </a:prstGeom>
          <a:solidFill>
            <a:srgbClr val="FF6600"/>
          </a:solidFill>
          <a:ln>
            <a:noFill/>
          </a:ln>
          <a:effectLst/>
          <a:extLst>
            <a:ext uri="{91240B29-F687-4F45-9708-019B960494DF}">
              <a14:hiddenLine xmlns:a14="http://schemas.microsoft.com/office/drawing/2010/main" xmlns="" w="25400" algn="ctr">
                <a:solidFill>
                  <a:schemeClr val="tx1"/>
                </a:solidFill>
                <a:prstDash val="sysDot"/>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1588" indent="-1588" algn="ctr"/>
            <a:endParaRPr lang="en-US" i="1" dirty="0">
              <a:latin typeface="Myriad Pro" pitchFamily="34" charset="0"/>
            </a:endParaRPr>
          </a:p>
        </p:txBody>
      </p:sp>
      <p:sp>
        <p:nvSpPr>
          <p:cNvPr id="209934" name="Rectangle 14"/>
          <p:cNvSpPr>
            <a:spLocks noChangeArrowheads="1"/>
          </p:cNvSpPr>
          <p:nvPr/>
        </p:nvSpPr>
        <p:spPr bwMode="auto">
          <a:xfrm>
            <a:off x="5029200" y="1981200"/>
            <a:ext cx="2209800" cy="685800"/>
          </a:xfrm>
          <a:prstGeom prst="rect">
            <a:avLst/>
          </a:prstGeom>
          <a:solidFill>
            <a:srgbClr val="00A6A2"/>
          </a:solidFill>
          <a:ln>
            <a:noFill/>
          </a:ln>
          <a:effectLst/>
          <a:extLst>
            <a:ext uri="{91240B29-F687-4F45-9708-019B960494DF}">
              <a14:hiddenLine xmlns:a14="http://schemas.microsoft.com/office/drawing/2010/main" xmlns="" w="25400" algn="ctr">
                <a:solidFill>
                  <a:schemeClr val="tx1"/>
                </a:solidFill>
                <a:prstDash val="sysDot"/>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i="1" dirty="0">
              <a:latin typeface="Myriad Pro" pitchFamily="34" charset="0"/>
            </a:endParaRPr>
          </a:p>
        </p:txBody>
      </p:sp>
      <p:sp>
        <p:nvSpPr>
          <p:cNvPr id="209935" name="Rectangle 15"/>
          <p:cNvSpPr>
            <a:spLocks noChangeArrowheads="1"/>
          </p:cNvSpPr>
          <p:nvPr/>
        </p:nvSpPr>
        <p:spPr bwMode="auto">
          <a:xfrm>
            <a:off x="1905000" y="2438400"/>
            <a:ext cx="2362200" cy="381000"/>
          </a:xfrm>
          <a:prstGeom prst="rect">
            <a:avLst/>
          </a:prstGeom>
          <a:solidFill>
            <a:schemeClr val="accent4"/>
          </a:solidFill>
          <a:ln>
            <a:noFill/>
          </a:ln>
          <a:effectLst/>
        </p:spPr>
        <p:txBody>
          <a:bodyPr wrap="none" anchor="ctr"/>
          <a:lstStyle/>
          <a:p>
            <a:pPr marL="1588" indent="-1588" algn="ctr"/>
            <a:endParaRPr lang="en-US" i="1" dirty="0">
              <a:latin typeface="Myriad Pro" pitchFamily="34" charset="0"/>
            </a:endParaRPr>
          </a:p>
        </p:txBody>
      </p:sp>
      <p:sp>
        <p:nvSpPr>
          <p:cNvPr id="209936" name="Rectangle 16"/>
          <p:cNvSpPr>
            <a:spLocks noChangeArrowheads="1"/>
          </p:cNvSpPr>
          <p:nvPr/>
        </p:nvSpPr>
        <p:spPr bwMode="auto">
          <a:xfrm>
            <a:off x="1905000" y="1981200"/>
            <a:ext cx="2362200" cy="457200"/>
          </a:xfrm>
          <a:prstGeom prst="rect">
            <a:avLst/>
          </a:prstGeom>
          <a:solidFill>
            <a:srgbClr val="00A6A2"/>
          </a:solidFill>
          <a:ln>
            <a:noFill/>
          </a:ln>
          <a:effectLst/>
          <a:extLst>
            <a:ext uri="{91240B29-F687-4F45-9708-019B960494DF}">
              <a14:hiddenLine xmlns:a14="http://schemas.microsoft.com/office/drawing/2010/main" xmlns="" w="25400" algn="ctr">
                <a:solidFill>
                  <a:schemeClr val="tx1"/>
                </a:solidFill>
                <a:prstDash val="sysDot"/>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i="1" dirty="0">
              <a:latin typeface="Myriad Pro" pitchFamily="34" charset="0"/>
            </a:endParaRPr>
          </a:p>
        </p:txBody>
      </p:sp>
      <p:sp>
        <p:nvSpPr>
          <p:cNvPr id="209937" name="Rectangle 17"/>
          <p:cNvSpPr>
            <a:spLocks noChangeArrowheads="1"/>
          </p:cNvSpPr>
          <p:nvPr/>
        </p:nvSpPr>
        <p:spPr bwMode="auto">
          <a:xfrm>
            <a:off x="1600200" y="1981200"/>
            <a:ext cx="2971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Value added by government </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12.5</a:t>
            </a:r>
            <a:r>
              <a:rPr lang="en-US" sz="1200" i="1" dirty="0">
                <a:solidFill>
                  <a:srgbClr val="FFFFFF"/>
                </a:solidFill>
                <a:latin typeface="Myriad Pro" pitchFamily="34" charset="0"/>
                <a:cs typeface="Arial" pitchFamily="34" charset="0"/>
              </a:rPr>
              <a:t>%</a:t>
            </a:r>
          </a:p>
        </p:txBody>
      </p:sp>
      <p:sp>
        <p:nvSpPr>
          <p:cNvPr id="209938" name="Rectangle 18"/>
          <p:cNvSpPr>
            <a:spLocks noChangeArrowheads="1"/>
          </p:cNvSpPr>
          <p:nvPr/>
        </p:nvSpPr>
        <p:spPr bwMode="auto">
          <a:xfrm>
            <a:off x="1981200" y="2438400"/>
            <a:ext cx="2209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Value added by households</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12.7%</a:t>
            </a:r>
            <a:endParaRPr lang="en-US" sz="1200" i="1" dirty="0">
              <a:solidFill>
                <a:srgbClr val="FFFFFF"/>
              </a:solidFill>
              <a:latin typeface="Myriad Pro" pitchFamily="34" charset="0"/>
              <a:cs typeface="Arial" pitchFamily="34" charset="0"/>
            </a:endParaRPr>
          </a:p>
        </p:txBody>
      </p:sp>
      <p:sp>
        <p:nvSpPr>
          <p:cNvPr id="209939" name="Rectangle 19"/>
          <p:cNvSpPr>
            <a:spLocks noChangeArrowheads="1"/>
          </p:cNvSpPr>
          <p:nvPr/>
        </p:nvSpPr>
        <p:spPr bwMode="auto">
          <a:xfrm>
            <a:off x="1981200" y="3581400"/>
            <a:ext cx="2209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Value added by business</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74.9%</a:t>
            </a:r>
            <a:endParaRPr lang="en-US" sz="1200" i="1" dirty="0">
              <a:solidFill>
                <a:srgbClr val="FFFFFF"/>
              </a:solidFill>
              <a:latin typeface="Myriad Pro" pitchFamily="34" charset="0"/>
              <a:cs typeface="Arial" pitchFamily="34" charset="0"/>
            </a:endParaRPr>
          </a:p>
        </p:txBody>
      </p:sp>
      <p:sp>
        <p:nvSpPr>
          <p:cNvPr id="209940" name="Rectangle 20"/>
          <p:cNvSpPr>
            <a:spLocks noChangeArrowheads="1"/>
          </p:cNvSpPr>
          <p:nvPr/>
        </p:nvSpPr>
        <p:spPr bwMode="auto">
          <a:xfrm>
            <a:off x="5105400" y="3810000"/>
            <a:ext cx="2209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Consumer spending</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70.5%</a:t>
            </a:r>
            <a:endParaRPr lang="en-US" sz="1200" i="1" dirty="0">
              <a:solidFill>
                <a:srgbClr val="FFFFFF"/>
              </a:solidFill>
              <a:latin typeface="Myriad Pro" pitchFamily="34" charset="0"/>
              <a:cs typeface="Arial" pitchFamily="34" charset="0"/>
            </a:endParaRPr>
          </a:p>
        </p:txBody>
      </p:sp>
      <p:sp>
        <p:nvSpPr>
          <p:cNvPr id="209941" name="Rectangle 21"/>
          <p:cNvSpPr>
            <a:spLocks noChangeArrowheads="1"/>
          </p:cNvSpPr>
          <p:nvPr/>
        </p:nvSpPr>
        <p:spPr bwMode="auto">
          <a:xfrm>
            <a:off x="5029200" y="2743200"/>
            <a:ext cx="2209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Investment spending</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12.4</a:t>
            </a:r>
            <a:r>
              <a:rPr lang="en-US" sz="1200" i="1" dirty="0">
                <a:solidFill>
                  <a:srgbClr val="FFFFFF"/>
                </a:solidFill>
                <a:latin typeface="Myriad Pro" pitchFamily="34" charset="0"/>
                <a:cs typeface="Arial" pitchFamily="34" charset="0"/>
              </a:rPr>
              <a:t>%</a:t>
            </a:r>
          </a:p>
        </p:txBody>
      </p:sp>
      <p:sp>
        <p:nvSpPr>
          <p:cNvPr id="209942" name="Rectangle 22"/>
          <p:cNvSpPr>
            <a:spLocks noChangeArrowheads="1"/>
          </p:cNvSpPr>
          <p:nvPr/>
        </p:nvSpPr>
        <p:spPr bwMode="auto">
          <a:xfrm>
            <a:off x="5029200" y="1981200"/>
            <a:ext cx="220980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Government purchases of goods and services</a:t>
            </a:r>
          </a:p>
          <a:p>
            <a:pPr algn="ctr">
              <a:lnSpc>
                <a:spcPct val="100000"/>
              </a:lnSpc>
              <a:spcBef>
                <a:spcPct val="0"/>
              </a:spcBef>
              <a:buClrTx/>
              <a:buSzTx/>
              <a:buFontTx/>
              <a:buNone/>
            </a:pPr>
            <a:r>
              <a:rPr lang="en-US" sz="1200" i="1" dirty="0">
                <a:solidFill>
                  <a:srgbClr val="FFFFFF"/>
                </a:solidFill>
                <a:latin typeface="Myriad Pro" pitchFamily="34" charset="0"/>
                <a:cs typeface="Arial" pitchFamily="34" charset="0"/>
              </a:rPr>
              <a:t>= </a:t>
            </a:r>
            <a:r>
              <a:rPr lang="en-US" sz="1200" i="1" dirty="0" smtClean="0">
                <a:solidFill>
                  <a:srgbClr val="FFFFFF"/>
                </a:solidFill>
                <a:latin typeface="Myriad Pro" pitchFamily="34" charset="0"/>
                <a:cs typeface="Arial" pitchFamily="34" charset="0"/>
              </a:rPr>
              <a:t>20.7%</a:t>
            </a:r>
            <a:endParaRPr lang="en-US" sz="1200" i="1" dirty="0">
              <a:solidFill>
                <a:srgbClr val="FFFFFF"/>
              </a:solidFill>
              <a:latin typeface="Myriad Pro" pitchFamily="34" charset="0"/>
              <a:cs typeface="Arial" pitchFamily="34" charset="0"/>
            </a:endParaRPr>
          </a:p>
        </p:txBody>
      </p:sp>
      <p:sp>
        <p:nvSpPr>
          <p:cNvPr id="209943" name="Rectangle 23"/>
          <p:cNvSpPr>
            <a:spLocks noChangeArrowheads="1"/>
          </p:cNvSpPr>
          <p:nvPr/>
        </p:nvSpPr>
        <p:spPr bwMode="auto">
          <a:xfrm>
            <a:off x="2286000" y="1121058"/>
            <a:ext cx="55626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ct val="100000"/>
              </a:lnSpc>
              <a:spcBef>
                <a:spcPct val="0"/>
              </a:spcBef>
              <a:buClrTx/>
              <a:buSzTx/>
              <a:buFontTx/>
              <a:buNone/>
            </a:pPr>
            <a:r>
              <a:rPr lang="en-US" b="1" dirty="0">
                <a:latin typeface="Myriad Pro" pitchFamily="34" charset="0"/>
                <a:cs typeface="Arial" pitchFamily="34" charset="0"/>
              </a:rPr>
              <a:t>Components of </a:t>
            </a:r>
            <a:r>
              <a:rPr lang="en-US" b="1" dirty="0" smtClean="0">
                <a:latin typeface="Myriad Pro" pitchFamily="34" charset="0"/>
                <a:cs typeface="Arial" pitchFamily="34" charset="0"/>
              </a:rPr>
              <a:t>GDP </a:t>
            </a:r>
            <a:r>
              <a:rPr lang="en-US" b="1" dirty="0">
                <a:latin typeface="Myriad Pro" pitchFamily="34" charset="0"/>
                <a:cs typeface="Arial" pitchFamily="34" charset="0"/>
              </a:rPr>
              <a:t>(billions of dollars) </a:t>
            </a:r>
          </a:p>
        </p:txBody>
      </p:sp>
      <p:sp>
        <p:nvSpPr>
          <p:cNvPr id="209944" name="Rectangle 24"/>
          <p:cNvSpPr>
            <a:spLocks noChangeArrowheads="1"/>
          </p:cNvSpPr>
          <p:nvPr/>
        </p:nvSpPr>
        <p:spPr bwMode="auto">
          <a:xfrm>
            <a:off x="7391400" y="3200400"/>
            <a:ext cx="12954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400" b="1" i="1" dirty="0">
                <a:latin typeface="Myriad Pro" pitchFamily="34" charset="0"/>
                <a:cs typeface="Arial" pitchFamily="34" charset="0"/>
              </a:rPr>
              <a:t>C + I + G </a:t>
            </a:r>
          </a:p>
          <a:p>
            <a:pPr algn="ctr">
              <a:lnSpc>
                <a:spcPct val="100000"/>
              </a:lnSpc>
              <a:spcBef>
                <a:spcPct val="0"/>
              </a:spcBef>
              <a:buClrTx/>
              <a:buSzTx/>
              <a:buFontTx/>
              <a:buNone/>
            </a:pPr>
            <a:r>
              <a:rPr lang="en-US" sz="1400" b="1" i="1" dirty="0">
                <a:latin typeface="Myriad Pro" pitchFamily="34" charset="0"/>
                <a:cs typeface="Arial" pitchFamily="34" charset="0"/>
              </a:rPr>
              <a:t>= $</a:t>
            </a:r>
            <a:r>
              <a:rPr lang="en-US" sz="1400" b="1" i="1" dirty="0" smtClean="0">
                <a:latin typeface="Myriad Pro" pitchFamily="34" charset="0"/>
                <a:cs typeface="Arial" pitchFamily="34" charset="0"/>
              </a:rPr>
              <a:t>15,044</a:t>
            </a:r>
            <a:r>
              <a:rPr lang="en-US" b="1" i="1" dirty="0" smtClean="0">
                <a:latin typeface="Myriad Pro" pitchFamily="34" charset="0"/>
                <a:cs typeface="Arial" pitchFamily="34" charset="0"/>
              </a:rPr>
              <a:t> </a:t>
            </a:r>
            <a:endParaRPr lang="en-US" b="1" i="1" dirty="0">
              <a:latin typeface="Myriad Pro" pitchFamily="34" charset="0"/>
              <a:cs typeface="Arial" pitchFamily="34" charset="0"/>
            </a:endParaRPr>
          </a:p>
        </p:txBody>
      </p:sp>
      <p:sp>
        <p:nvSpPr>
          <p:cNvPr id="209945" name="AutoShape 25"/>
          <p:cNvSpPr>
            <a:spLocks/>
          </p:cNvSpPr>
          <p:nvPr/>
        </p:nvSpPr>
        <p:spPr bwMode="auto">
          <a:xfrm>
            <a:off x="7239000" y="1981200"/>
            <a:ext cx="381000" cy="3352800"/>
          </a:xfrm>
          <a:prstGeom prst="rightBrace">
            <a:avLst>
              <a:gd name="adj1" fmla="val 73333"/>
              <a:gd name="adj2" fmla="val 50000"/>
            </a:avLst>
          </a:prstGeom>
          <a:noFill/>
          <a:ln w="28575">
            <a:solidFill>
              <a:schemeClr val="tx1"/>
            </a:solidFill>
            <a:round/>
            <a:headEnd/>
            <a:tailEnd type="non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i="1" dirty="0">
              <a:latin typeface="Myriad Pro" pitchFamily="34" charset="0"/>
            </a:endParaRPr>
          </a:p>
        </p:txBody>
      </p:sp>
      <p:sp>
        <p:nvSpPr>
          <p:cNvPr id="209946" name="Rectangle 26" descr="Wide upward diagonal"/>
          <p:cNvSpPr>
            <a:spLocks noChangeArrowheads="1"/>
          </p:cNvSpPr>
          <p:nvPr/>
        </p:nvSpPr>
        <p:spPr bwMode="auto">
          <a:xfrm>
            <a:off x="5029200" y="5105400"/>
            <a:ext cx="2209800" cy="228600"/>
          </a:xfrm>
          <a:prstGeom prst="rect">
            <a:avLst/>
          </a:prstGeom>
          <a:pattFill prst="wdUpDiag">
            <a:fgClr>
              <a:srgbClr val="993366"/>
            </a:fgClr>
            <a:bgClr>
              <a:srgbClr val="000000"/>
            </a:bgClr>
          </a:pattFill>
          <a:ln>
            <a:noFill/>
          </a:ln>
          <a:effectLst/>
          <a:extLst>
            <a:ext uri="{91240B29-F687-4F45-9708-019B960494DF}">
              <a14:hiddenLine xmlns:a14="http://schemas.microsoft.com/office/drawing/2010/main" xmlns="" w="25400" algn="ctr">
                <a:solidFill>
                  <a:schemeClr val="tx1"/>
                </a:solidFill>
                <a:prstDash val="sysDot"/>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i="1" dirty="0">
              <a:latin typeface="Myriad Pro" pitchFamily="34" charset="0"/>
            </a:endParaRPr>
          </a:p>
        </p:txBody>
      </p:sp>
      <p:sp>
        <p:nvSpPr>
          <p:cNvPr id="209947" name="Rectangle 27"/>
          <p:cNvSpPr>
            <a:spLocks noChangeArrowheads="1"/>
          </p:cNvSpPr>
          <p:nvPr/>
        </p:nvSpPr>
        <p:spPr bwMode="auto">
          <a:xfrm>
            <a:off x="4876800" y="5410200"/>
            <a:ext cx="28956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600" i="1" dirty="0">
                <a:latin typeface="Myriad Pro" pitchFamily="34" charset="0"/>
              </a:rPr>
              <a:t>Net exports X – IM = </a:t>
            </a:r>
            <a:r>
              <a:rPr lang="en-US" sz="1600" i="1" dirty="0" smtClean="0">
                <a:latin typeface="Myriad Pro" pitchFamily="34" charset="0"/>
              </a:rPr>
              <a:t>(–3.6%)</a:t>
            </a:r>
            <a:endParaRPr lang="en-US" sz="1600" i="1" dirty="0">
              <a:latin typeface="Myriad Pro" pitchFamily="34" charset="0"/>
            </a:endParaRPr>
          </a:p>
        </p:txBody>
      </p:sp>
      <p:sp>
        <p:nvSpPr>
          <p:cNvPr id="209948" name="Rectangle 28"/>
          <p:cNvSpPr>
            <a:spLocks noChangeArrowheads="1"/>
          </p:cNvSpPr>
          <p:nvPr/>
        </p:nvSpPr>
        <p:spPr bwMode="auto">
          <a:xfrm>
            <a:off x="1752600" y="5181600"/>
            <a:ext cx="28956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gn="ctr">
              <a:lnSpc>
                <a:spcPct val="100000"/>
              </a:lnSpc>
              <a:spcBef>
                <a:spcPct val="0"/>
              </a:spcBef>
              <a:buClrTx/>
              <a:buSzTx/>
              <a:buFontTx/>
              <a:buNone/>
            </a:pPr>
            <a:r>
              <a:rPr lang="en-US" sz="1600" i="1" dirty="0">
                <a:latin typeface="Myriad Pro" pitchFamily="34" charset="0"/>
              </a:rPr>
              <a:t>Value added by sector</a:t>
            </a:r>
          </a:p>
        </p:txBody>
      </p:sp>
      <p:sp>
        <p:nvSpPr>
          <p:cNvPr id="3" name="Rectangle 2"/>
          <p:cNvSpPr/>
          <p:nvPr/>
        </p:nvSpPr>
        <p:spPr>
          <a:xfrm>
            <a:off x="1638300" y="5791200"/>
            <a:ext cx="6667500" cy="830997"/>
          </a:xfrm>
          <a:prstGeom prst="rect">
            <a:avLst/>
          </a:prstGeom>
        </p:spPr>
        <p:txBody>
          <a:bodyPr wrap="square">
            <a:spAutoFit/>
          </a:bodyPr>
          <a:lstStyle/>
          <a:p>
            <a:r>
              <a:rPr lang="en-US" sz="2400" b="1" i="1" dirty="0">
                <a:solidFill>
                  <a:srgbClr val="990033"/>
                </a:solidFill>
                <a:latin typeface="Candara" pitchFamily="34" charset="0"/>
              </a:rPr>
              <a:t>Net </a:t>
            </a:r>
            <a:r>
              <a:rPr lang="en-US" sz="2400" b="1" i="1" dirty="0" smtClean="0">
                <a:solidFill>
                  <a:srgbClr val="990033"/>
                </a:solidFill>
                <a:latin typeface="Candara" pitchFamily="34" charset="0"/>
              </a:rPr>
              <a:t>exports</a:t>
            </a:r>
            <a:r>
              <a:rPr lang="en-US" sz="2400" dirty="0" smtClean="0">
                <a:solidFill>
                  <a:srgbClr val="990033"/>
                </a:solidFill>
                <a:latin typeface="Candara" pitchFamily="34" charset="0"/>
              </a:rPr>
              <a:t>: </a:t>
            </a:r>
            <a:r>
              <a:rPr lang="en-US" sz="2400" dirty="0" smtClean="0">
                <a:latin typeface="Candara" pitchFamily="34" charset="0"/>
              </a:rPr>
              <a:t>the difference between </a:t>
            </a:r>
            <a:r>
              <a:rPr lang="en-US" sz="2400" dirty="0">
                <a:latin typeface="Candara" pitchFamily="34" charset="0"/>
              </a:rPr>
              <a:t>the value of exports and </a:t>
            </a:r>
            <a:r>
              <a:rPr lang="en-US" sz="2400" dirty="0" smtClean="0">
                <a:latin typeface="Candara" pitchFamily="34" charset="0"/>
              </a:rPr>
              <a:t>the value </a:t>
            </a:r>
            <a:r>
              <a:rPr lang="en-US" sz="2400" dirty="0">
                <a:latin typeface="Candara" pitchFamily="34" charset="0"/>
              </a:rPr>
              <a:t>of imports.</a:t>
            </a:r>
          </a:p>
        </p:txBody>
      </p:sp>
    </p:spTree>
    <p:extLst>
      <p:ext uri="{BB962C8B-B14F-4D97-AF65-F5344CB8AC3E}">
        <p14:creationId xmlns:p14="http://schemas.microsoft.com/office/powerpoint/2010/main" xmlns="" val="38559622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9931"/>
                                        </p:tgtEl>
                                        <p:attrNameLst>
                                          <p:attrName>style.visibility</p:attrName>
                                        </p:attrNameLst>
                                      </p:cBhvr>
                                      <p:to>
                                        <p:strVal val="visible"/>
                                      </p:to>
                                    </p:set>
                                    <p:animEffect transition="in" filter="wipe(down)">
                                      <p:cBhvr>
                                        <p:cTn id="7" dur="500"/>
                                        <p:tgtEl>
                                          <p:spTgt spid="2099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9939"/>
                                        </p:tgtEl>
                                        <p:attrNameLst>
                                          <p:attrName>style.visibility</p:attrName>
                                        </p:attrNameLst>
                                      </p:cBhvr>
                                      <p:to>
                                        <p:strVal val="visible"/>
                                      </p:to>
                                    </p:set>
                                    <p:animEffect transition="in" filter="wipe(left)">
                                      <p:cBhvr>
                                        <p:cTn id="10" dur="500"/>
                                        <p:tgtEl>
                                          <p:spTgt spid="209939"/>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09935"/>
                                        </p:tgtEl>
                                        <p:attrNameLst>
                                          <p:attrName>style.visibility</p:attrName>
                                        </p:attrNameLst>
                                      </p:cBhvr>
                                      <p:to>
                                        <p:strVal val="visible"/>
                                      </p:to>
                                    </p:set>
                                    <p:animEffect transition="in" filter="wipe(down)">
                                      <p:cBhvr>
                                        <p:cTn id="14" dur="500"/>
                                        <p:tgtEl>
                                          <p:spTgt spid="20993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09938"/>
                                        </p:tgtEl>
                                        <p:attrNameLst>
                                          <p:attrName>style.visibility</p:attrName>
                                        </p:attrNameLst>
                                      </p:cBhvr>
                                      <p:to>
                                        <p:strVal val="visible"/>
                                      </p:to>
                                    </p:set>
                                    <p:animEffect transition="in" filter="wipe(left)">
                                      <p:cBhvr>
                                        <p:cTn id="17" dur="500"/>
                                        <p:tgtEl>
                                          <p:spTgt spid="209938"/>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09936"/>
                                        </p:tgtEl>
                                        <p:attrNameLst>
                                          <p:attrName>style.visibility</p:attrName>
                                        </p:attrNameLst>
                                      </p:cBhvr>
                                      <p:to>
                                        <p:strVal val="visible"/>
                                      </p:to>
                                    </p:set>
                                    <p:animEffect transition="in" filter="wipe(down)">
                                      <p:cBhvr>
                                        <p:cTn id="21" dur="500"/>
                                        <p:tgtEl>
                                          <p:spTgt spid="20993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09937"/>
                                        </p:tgtEl>
                                        <p:attrNameLst>
                                          <p:attrName>style.visibility</p:attrName>
                                        </p:attrNameLst>
                                      </p:cBhvr>
                                      <p:to>
                                        <p:strVal val="visible"/>
                                      </p:to>
                                    </p:set>
                                    <p:animEffect transition="in" filter="wipe(left)">
                                      <p:cBhvr>
                                        <p:cTn id="24" dur="500"/>
                                        <p:tgtEl>
                                          <p:spTgt spid="209937"/>
                                        </p:tgtEl>
                                      </p:cBhvr>
                                    </p:animEffect>
                                  </p:childTnLst>
                                </p:cTn>
                              </p:par>
                            </p:childTnLst>
                          </p:cTn>
                        </p:par>
                        <p:par>
                          <p:cTn id="25" fill="hold" nodeType="after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9948"/>
                                        </p:tgtEl>
                                        <p:attrNameLst>
                                          <p:attrName>style.visibility</p:attrName>
                                        </p:attrNameLst>
                                      </p:cBhvr>
                                      <p:to>
                                        <p:strVal val="visible"/>
                                      </p:to>
                                    </p:set>
                                    <p:animEffect transition="in" filter="wipe(left)">
                                      <p:cBhvr>
                                        <p:cTn id="28" dur="500"/>
                                        <p:tgtEl>
                                          <p:spTgt spid="209948"/>
                                        </p:tgtEl>
                                      </p:cBhvr>
                                    </p:animEffect>
                                  </p:childTnLst>
                                </p:cTn>
                              </p:par>
                            </p:childTnLst>
                          </p:cTn>
                        </p:par>
                      </p:childTnLst>
                    </p:cTn>
                  </p:par>
                  <p:par>
                    <p:cTn id="29" fill="hold">
                      <p:stCondLst>
                        <p:cond delay="indefinite"/>
                      </p:stCondLst>
                      <p:childTnLst>
                        <p:par>
                          <p:cTn id="30" fill="hold" nodeType="after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9932"/>
                                        </p:tgtEl>
                                        <p:attrNameLst>
                                          <p:attrName>style.visibility</p:attrName>
                                        </p:attrNameLst>
                                      </p:cBhvr>
                                      <p:to>
                                        <p:strVal val="visible"/>
                                      </p:to>
                                    </p:set>
                                    <p:animEffect transition="in" filter="wipe(down)">
                                      <p:cBhvr>
                                        <p:cTn id="33" dur="500"/>
                                        <p:tgtEl>
                                          <p:spTgt spid="209932"/>
                                        </p:tgtEl>
                                      </p:cBhvr>
                                    </p:animEffect>
                                  </p:childTnLst>
                                </p:cTn>
                              </p:par>
                            </p:childTnLst>
                          </p:cTn>
                        </p:par>
                        <p:par>
                          <p:cTn id="34" fill="hold" nodeType="afterGroup">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209940"/>
                                        </p:tgtEl>
                                        <p:attrNameLst>
                                          <p:attrName>style.visibility</p:attrName>
                                        </p:attrNameLst>
                                      </p:cBhvr>
                                      <p:to>
                                        <p:strVal val="visible"/>
                                      </p:to>
                                    </p:set>
                                    <p:animEffect transition="in" filter="wipe(down)">
                                      <p:cBhvr>
                                        <p:cTn id="37" dur="500"/>
                                        <p:tgtEl>
                                          <p:spTgt spid="209940"/>
                                        </p:tgtEl>
                                      </p:cBhvr>
                                    </p:animEffect>
                                  </p:childTnLst>
                                </p:cTn>
                              </p:par>
                            </p:childTnLst>
                          </p:cTn>
                        </p:par>
                        <p:par>
                          <p:cTn id="38" fill="hold" nodeType="afterGroup">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209933"/>
                                        </p:tgtEl>
                                        <p:attrNameLst>
                                          <p:attrName>style.visibility</p:attrName>
                                        </p:attrNameLst>
                                      </p:cBhvr>
                                      <p:to>
                                        <p:strVal val="visible"/>
                                      </p:to>
                                    </p:set>
                                    <p:animEffect transition="in" filter="wipe(down)">
                                      <p:cBhvr>
                                        <p:cTn id="41" dur="500"/>
                                        <p:tgtEl>
                                          <p:spTgt spid="209933"/>
                                        </p:tgtEl>
                                      </p:cBhvr>
                                    </p:animEffect>
                                  </p:childTnLst>
                                </p:cTn>
                              </p:par>
                            </p:childTnLst>
                          </p:cTn>
                        </p:par>
                        <p:par>
                          <p:cTn id="42" fill="hold" nodeType="afterGroup">
                            <p:stCondLst>
                              <p:cond delay="1500"/>
                            </p:stCondLst>
                            <p:childTnLst>
                              <p:par>
                                <p:cTn id="43" presetID="22" presetClass="entr" presetSubtype="4" fill="hold" grpId="0" nodeType="afterEffect">
                                  <p:stCondLst>
                                    <p:cond delay="0"/>
                                  </p:stCondLst>
                                  <p:childTnLst>
                                    <p:set>
                                      <p:cBhvr>
                                        <p:cTn id="44" dur="1" fill="hold">
                                          <p:stCondLst>
                                            <p:cond delay="0"/>
                                          </p:stCondLst>
                                        </p:cTn>
                                        <p:tgtEl>
                                          <p:spTgt spid="209941"/>
                                        </p:tgtEl>
                                        <p:attrNameLst>
                                          <p:attrName>style.visibility</p:attrName>
                                        </p:attrNameLst>
                                      </p:cBhvr>
                                      <p:to>
                                        <p:strVal val="visible"/>
                                      </p:to>
                                    </p:set>
                                    <p:animEffect transition="in" filter="wipe(down)">
                                      <p:cBhvr>
                                        <p:cTn id="45" dur="500"/>
                                        <p:tgtEl>
                                          <p:spTgt spid="209941"/>
                                        </p:tgtEl>
                                      </p:cBhvr>
                                    </p:animEffect>
                                  </p:childTnLst>
                                </p:cTn>
                              </p:par>
                            </p:childTnLst>
                          </p:cTn>
                        </p:par>
                        <p:par>
                          <p:cTn id="46" fill="hold" nodeType="afterGroup">
                            <p:stCondLst>
                              <p:cond delay="2000"/>
                            </p:stCondLst>
                            <p:childTnLst>
                              <p:par>
                                <p:cTn id="47" presetID="22" presetClass="entr" presetSubtype="4" fill="hold" grpId="0" nodeType="afterEffect">
                                  <p:stCondLst>
                                    <p:cond delay="0"/>
                                  </p:stCondLst>
                                  <p:childTnLst>
                                    <p:set>
                                      <p:cBhvr>
                                        <p:cTn id="48" dur="1" fill="hold">
                                          <p:stCondLst>
                                            <p:cond delay="0"/>
                                          </p:stCondLst>
                                        </p:cTn>
                                        <p:tgtEl>
                                          <p:spTgt spid="209934"/>
                                        </p:tgtEl>
                                        <p:attrNameLst>
                                          <p:attrName>style.visibility</p:attrName>
                                        </p:attrNameLst>
                                      </p:cBhvr>
                                      <p:to>
                                        <p:strVal val="visible"/>
                                      </p:to>
                                    </p:set>
                                    <p:animEffect transition="in" filter="wipe(down)">
                                      <p:cBhvr>
                                        <p:cTn id="49" dur="500"/>
                                        <p:tgtEl>
                                          <p:spTgt spid="209934"/>
                                        </p:tgtEl>
                                      </p:cBhvr>
                                    </p:animEffect>
                                  </p:childTnLst>
                                </p:cTn>
                              </p:par>
                            </p:childTnLst>
                          </p:cTn>
                        </p:par>
                        <p:par>
                          <p:cTn id="50" fill="hold" nodeType="afterGroup">
                            <p:stCondLst>
                              <p:cond delay="2500"/>
                            </p:stCondLst>
                            <p:childTnLst>
                              <p:par>
                                <p:cTn id="51" presetID="22" presetClass="entr" presetSubtype="4" fill="hold" grpId="0" nodeType="afterEffect">
                                  <p:stCondLst>
                                    <p:cond delay="0"/>
                                  </p:stCondLst>
                                  <p:childTnLst>
                                    <p:set>
                                      <p:cBhvr>
                                        <p:cTn id="52" dur="1" fill="hold">
                                          <p:stCondLst>
                                            <p:cond delay="0"/>
                                          </p:stCondLst>
                                        </p:cTn>
                                        <p:tgtEl>
                                          <p:spTgt spid="209942"/>
                                        </p:tgtEl>
                                        <p:attrNameLst>
                                          <p:attrName>style.visibility</p:attrName>
                                        </p:attrNameLst>
                                      </p:cBhvr>
                                      <p:to>
                                        <p:strVal val="visible"/>
                                      </p:to>
                                    </p:set>
                                    <p:animEffect transition="in" filter="wipe(down)">
                                      <p:cBhvr>
                                        <p:cTn id="53" dur="500"/>
                                        <p:tgtEl>
                                          <p:spTgt spid="20994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26" fill="hold" grpId="0" nodeType="clickEffect">
                                  <p:stCondLst>
                                    <p:cond delay="0"/>
                                  </p:stCondLst>
                                  <p:childTnLst>
                                    <p:set>
                                      <p:cBhvr>
                                        <p:cTn id="57" dur="1" fill="hold">
                                          <p:stCondLst>
                                            <p:cond delay="0"/>
                                          </p:stCondLst>
                                        </p:cTn>
                                        <p:tgtEl>
                                          <p:spTgt spid="209945"/>
                                        </p:tgtEl>
                                        <p:attrNameLst>
                                          <p:attrName>style.visibility</p:attrName>
                                        </p:attrNameLst>
                                      </p:cBhvr>
                                      <p:to>
                                        <p:strVal val="visible"/>
                                      </p:to>
                                    </p:set>
                                    <p:animEffect transition="in" filter="barn(inHorizontal)">
                                      <p:cBhvr>
                                        <p:cTn id="58" dur="500"/>
                                        <p:tgtEl>
                                          <p:spTgt spid="209945"/>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209944"/>
                                        </p:tgtEl>
                                        <p:attrNameLst>
                                          <p:attrName>style.visibility</p:attrName>
                                        </p:attrNameLst>
                                      </p:cBhvr>
                                      <p:to>
                                        <p:strVal val="visible"/>
                                      </p:to>
                                    </p:set>
                                    <p:animEffect transition="in" filter="wipe(left)">
                                      <p:cBhvr>
                                        <p:cTn id="62" dur="500"/>
                                        <p:tgtEl>
                                          <p:spTgt spid="209944"/>
                                        </p:tgtEl>
                                      </p:cBhvr>
                                    </p:animEffect>
                                  </p:childTnLst>
                                </p:cTn>
                              </p:par>
                            </p:childTnLst>
                          </p:cTn>
                        </p:par>
                        <p:par>
                          <p:cTn id="63" fill="hold" nodeType="afterGroup">
                            <p:stCondLst>
                              <p:cond delay="1500"/>
                            </p:stCondLst>
                            <p:childTnLst>
                              <p:par>
                                <p:cTn id="64" presetID="22" presetClass="entr" presetSubtype="4" fill="hold" grpId="0" nodeType="afterEffect">
                                  <p:stCondLst>
                                    <p:cond delay="0"/>
                                  </p:stCondLst>
                                  <p:childTnLst>
                                    <p:set>
                                      <p:cBhvr>
                                        <p:cTn id="65" dur="1" fill="hold">
                                          <p:stCondLst>
                                            <p:cond delay="0"/>
                                          </p:stCondLst>
                                        </p:cTn>
                                        <p:tgtEl>
                                          <p:spTgt spid="209946"/>
                                        </p:tgtEl>
                                        <p:attrNameLst>
                                          <p:attrName>style.visibility</p:attrName>
                                        </p:attrNameLst>
                                      </p:cBhvr>
                                      <p:to>
                                        <p:strVal val="visible"/>
                                      </p:to>
                                    </p:set>
                                    <p:animEffect transition="in" filter="wipe(down)">
                                      <p:cBhvr>
                                        <p:cTn id="66" dur="500"/>
                                        <p:tgtEl>
                                          <p:spTgt spid="209946"/>
                                        </p:tgtEl>
                                      </p:cBhvr>
                                    </p:animEffect>
                                  </p:childTnLst>
                                </p:cTn>
                              </p:par>
                            </p:childTnLst>
                          </p:cTn>
                        </p:par>
                        <p:par>
                          <p:cTn id="67" fill="hold" nodeType="afterGroup">
                            <p:stCondLst>
                              <p:cond delay="2000"/>
                            </p:stCondLst>
                            <p:childTnLst>
                              <p:par>
                                <p:cTn id="68" presetID="22" presetClass="entr" presetSubtype="8" fill="hold" grpId="0" nodeType="afterEffect">
                                  <p:stCondLst>
                                    <p:cond delay="0"/>
                                  </p:stCondLst>
                                  <p:childTnLst>
                                    <p:set>
                                      <p:cBhvr>
                                        <p:cTn id="69" dur="1" fill="hold">
                                          <p:stCondLst>
                                            <p:cond delay="0"/>
                                          </p:stCondLst>
                                        </p:cTn>
                                        <p:tgtEl>
                                          <p:spTgt spid="209947"/>
                                        </p:tgtEl>
                                        <p:attrNameLst>
                                          <p:attrName>style.visibility</p:attrName>
                                        </p:attrNameLst>
                                      </p:cBhvr>
                                      <p:to>
                                        <p:strVal val="visible"/>
                                      </p:to>
                                    </p:set>
                                    <p:animEffect transition="in" filter="wipe(left)">
                                      <p:cBhvr>
                                        <p:cTn id="70" dur="500"/>
                                        <p:tgtEl>
                                          <p:spTgt spid="20994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31" grpId="0" animBg="1"/>
      <p:bldP spid="209932" grpId="0" animBg="1"/>
      <p:bldP spid="209933" grpId="0" animBg="1"/>
      <p:bldP spid="209934" grpId="0" animBg="1"/>
      <p:bldP spid="209935" grpId="0" animBg="1"/>
      <p:bldP spid="209936" grpId="0" animBg="1"/>
      <p:bldP spid="209937" grpId="0"/>
      <p:bldP spid="209938" grpId="0"/>
      <p:bldP spid="209939" grpId="0"/>
      <p:bldP spid="209940" grpId="0"/>
      <p:bldP spid="209941" grpId="0"/>
      <p:bldP spid="209942" grpId="0"/>
      <p:bldP spid="209944" grpId="0"/>
      <p:bldP spid="209945" grpId="0" animBg="1"/>
      <p:bldP spid="209946" grpId="0" animBg="1"/>
      <p:bldP spid="209947" grpId="0"/>
      <p:bldP spid="20994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0" dirty="0"/>
              <a:t>Miracle in Venezuela</a:t>
            </a:r>
            <a:r>
              <a:rPr lang="en-US" sz="3200" spc="0" dirty="0" smtClean="0"/>
              <a:t>?  </a:t>
            </a:r>
            <a:r>
              <a:rPr lang="en-US" sz="3600" spc="0" dirty="0" smtClean="0"/>
              <a:t>Real GDP v. Nominal GDP</a:t>
            </a:r>
            <a:endParaRPr lang="en-US" sz="3600" spc="0" dirty="0"/>
          </a:p>
        </p:txBody>
      </p:sp>
      <p:sp>
        <p:nvSpPr>
          <p:cNvPr id="357378" name="Rectangle 2"/>
          <p:cNvSpPr>
            <a:spLocks noGrp="1" noChangeArrowheads="1"/>
          </p:cNvSpPr>
          <p:nvPr>
            <p:ph idx="1"/>
          </p:nvPr>
        </p:nvSpPr>
        <p:spPr/>
        <p:txBody>
          <a:bodyPr>
            <a:normAutofit/>
          </a:bodyPr>
          <a:lstStyle/>
          <a:p>
            <a:pPr>
              <a:spcBef>
                <a:spcPct val="50000"/>
              </a:spcBef>
            </a:pPr>
            <a:r>
              <a:rPr lang="en-US" sz="2800" dirty="0" smtClean="0"/>
              <a:t>No, it’s just suffering from unusually high inflation. </a:t>
            </a:r>
            <a:endParaRPr lang="en-US" sz="2800" b="1" dirty="0" smtClean="0"/>
          </a:p>
          <a:p>
            <a:endParaRPr lang="en-US" sz="2000"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447800" y="1752600"/>
            <a:ext cx="5791200" cy="4899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2567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7378">
                                            <p:txEl>
                                              <p:pRg st="0" end="0"/>
                                            </p:txEl>
                                          </p:spTgt>
                                        </p:tgtEl>
                                        <p:attrNameLst>
                                          <p:attrName>style.visibility</p:attrName>
                                        </p:attrNameLst>
                                      </p:cBhvr>
                                      <p:to>
                                        <p:strVal val="visible"/>
                                      </p:to>
                                    </p:set>
                                    <p:animEffect transition="in" filter="fade">
                                      <p:cBhvr>
                                        <p:cTn id="7" dur="500"/>
                                        <p:tgtEl>
                                          <p:spTgt spid="3573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solidFill>
            <a:schemeClr val="accent5">
              <a:lumMod val="20000"/>
              <a:lumOff val="80000"/>
              <a:alpha val="44000"/>
            </a:schemeClr>
          </a:solidFill>
        </p:spPr>
        <p:txBody>
          <a:bodyPr vert="horz" lIns="91440" tIns="45720" rIns="91440" bIns="45720" rtlCol="0" anchor="ctr">
            <a:noAutofit/>
          </a:bodyPr>
          <a:lstStyle/>
          <a:p>
            <a:r>
              <a:rPr lang="en-US" sz="3800" spc="0" dirty="0"/>
              <a:t>Real </a:t>
            </a:r>
            <a:r>
              <a:rPr lang="en-US" sz="3800" spc="0" dirty="0" smtClean="0"/>
              <a:t>GDP</a:t>
            </a:r>
            <a:endParaRPr lang="en-US" sz="3800" spc="0" dirty="0"/>
          </a:p>
        </p:txBody>
      </p:sp>
      <p:sp>
        <p:nvSpPr>
          <p:cNvPr id="318467" name="Rectangle 3"/>
          <p:cNvSpPr>
            <a:spLocks noGrp="1" noChangeArrowheads="1"/>
          </p:cNvSpPr>
          <p:nvPr>
            <p:ph idx="1"/>
          </p:nvPr>
        </p:nvSpPr>
        <p:spPr>
          <a:xfrm>
            <a:off x="152400" y="914400"/>
            <a:ext cx="8991600" cy="5334000"/>
          </a:xfrm>
        </p:spPr>
        <p:txBody>
          <a:bodyPr>
            <a:noAutofit/>
          </a:bodyPr>
          <a:lstStyle/>
          <a:p>
            <a:r>
              <a:rPr lang="en-US" sz="2800" b="1" dirty="0" smtClean="0"/>
              <a:t>We need to be able track the quantity of total output </a:t>
            </a:r>
          </a:p>
          <a:p>
            <a:r>
              <a:rPr lang="en-US" sz="2800" b="1" u="sng" dirty="0" smtClean="0"/>
              <a:t>over time</a:t>
            </a:r>
            <a:r>
              <a:rPr lang="en-US" sz="2800" b="1" dirty="0" smtClean="0"/>
              <a:t>.   </a:t>
            </a:r>
          </a:p>
          <a:p>
            <a:endParaRPr lang="en-US" sz="2800" b="1" dirty="0" smtClean="0"/>
          </a:p>
          <a:p>
            <a:r>
              <a:rPr lang="en-US" sz="2800" b="1" i="1" dirty="0" smtClean="0">
                <a:solidFill>
                  <a:srgbClr val="990033"/>
                </a:solidFill>
              </a:rPr>
              <a:t>Real GDP:</a:t>
            </a:r>
            <a:r>
              <a:rPr lang="en-US" sz="2800" dirty="0" smtClean="0">
                <a:solidFill>
                  <a:srgbClr val="990033"/>
                </a:solidFill>
              </a:rPr>
              <a:t> </a:t>
            </a:r>
            <a:r>
              <a:rPr lang="en-US" sz="2800" b="0" dirty="0" smtClean="0"/>
              <a:t>the </a:t>
            </a:r>
            <a:r>
              <a:rPr lang="en-US" sz="2800" b="0" dirty="0"/>
              <a:t>total value of the final goods and services produced in the economy during a given year, </a:t>
            </a:r>
            <a:r>
              <a:rPr lang="en-US" sz="2800" dirty="0"/>
              <a:t>calculated using the prices of a selected </a:t>
            </a:r>
            <a:r>
              <a:rPr lang="en-US" sz="2800" u="sng" dirty="0"/>
              <a:t>base year</a:t>
            </a:r>
            <a:r>
              <a:rPr lang="en-US" sz="2800" dirty="0"/>
              <a:t>.  </a:t>
            </a:r>
          </a:p>
          <a:p>
            <a:endParaRPr lang="en-US" sz="2800" dirty="0"/>
          </a:p>
          <a:p>
            <a:r>
              <a:rPr lang="en-US" sz="2800" b="1" i="1" dirty="0">
                <a:solidFill>
                  <a:srgbClr val="990033"/>
                </a:solidFill>
              </a:rPr>
              <a:t>Nominal </a:t>
            </a:r>
            <a:r>
              <a:rPr lang="en-US" sz="2800" b="1" i="1" dirty="0" smtClean="0">
                <a:solidFill>
                  <a:srgbClr val="990033"/>
                </a:solidFill>
              </a:rPr>
              <a:t>GDP:</a:t>
            </a:r>
            <a:r>
              <a:rPr lang="en-US" sz="2800" dirty="0" smtClean="0">
                <a:solidFill>
                  <a:srgbClr val="990033"/>
                </a:solidFill>
              </a:rPr>
              <a:t> </a:t>
            </a:r>
            <a:r>
              <a:rPr lang="en-US" sz="2800" b="0" dirty="0" smtClean="0"/>
              <a:t>the </a:t>
            </a:r>
            <a:r>
              <a:rPr lang="en-US" sz="2800" b="0" dirty="0"/>
              <a:t>value of all final goods and services produced in the economy during a given year, </a:t>
            </a:r>
            <a:r>
              <a:rPr lang="en-US" sz="2800" dirty="0"/>
              <a:t>calculated </a:t>
            </a:r>
            <a:r>
              <a:rPr lang="en-US" sz="2800" u="sng" dirty="0"/>
              <a:t>using the </a:t>
            </a:r>
            <a:r>
              <a:rPr lang="en-US" sz="2800" u="sng" dirty="0" smtClean="0"/>
              <a:t>current prices, </a:t>
            </a:r>
            <a:r>
              <a:rPr lang="en-US" sz="2800" dirty="0"/>
              <a:t>current in the year in which the output is produced.</a:t>
            </a:r>
          </a:p>
          <a:p>
            <a:endParaRPr lang="en-US" sz="2800" dirty="0"/>
          </a:p>
        </p:txBody>
      </p:sp>
    </p:spTree>
    <p:extLst>
      <p:ext uri="{BB962C8B-B14F-4D97-AF65-F5344CB8AC3E}">
        <p14:creationId xmlns:p14="http://schemas.microsoft.com/office/powerpoint/2010/main" xmlns="" val="1669015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Rot="1" noChangeArrowheads="1"/>
          </p:cNvSpPr>
          <p:nvPr>
            <p:ph type="title"/>
          </p:nvPr>
        </p:nvSpPr>
        <p:spPr>
          <a:solidFill>
            <a:schemeClr val="accent5">
              <a:lumMod val="20000"/>
              <a:lumOff val="80000"/>
              <a:alpha val="44000"/>
            </a:schemeClr>
          </a:solidFill>
        </p:spPr>
        <p:txBody>
          <a:bodyPr vert="horz" lIns="91440" tIns="45720" rIns="91440" bIns="45720" rtlCol="0" anchor="ctr">
            <a:noAutofit/>
          </a:bodyPr>
          <a:lstStyle/>
          <a:p>
            <a:r>
              <a:rPr lang="en-US" sz="4000" spc="0" dirty="0"/>
              <a:t>Real vs. Nominal GDP</a:t>
            </a:r>
          </a:p>
        </p:txBody>
      </p:sp>
      <p:sp>
        <p:nvSpPr>
          <p:cNvPr id="211974" name="Rectangle 6"/>
          <p:cNvSpPr>
            <a:spLocks noChangeArrowheads="1"/>
          </p:cNvSpPr>
          <p:nvPr/>
        </p:nvSpPr>
        <p:spPr bwMode="auto">
          <a:xfrm>
            <a:off x="226620" y="1104900"/>
            <a:ext cx="8686800"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100000"/>
              </a:lnSpc>
              <a:spcBef>
                <a:spcPct val="20000"/>
              </a:spcBef>
              <a:buClr>
                <a:srgbClr val="000000"/>
              </a:buClr>
            </a:pPr>
            <a:r>
              <a:rPr lang="en-US" sz="2400" b="1" dirty="0">
                <a:latin typeface="Candara" pitchFamily="34" charset="0"/>
              </a:rPr>
              <a:t>Calculating GDP and </a:t>
            </a:r>
            <a:r>
              <a:rPr lang="en-US" sz="2400" b="1" dirty="0" smtClean="0">
                <a:latin typeface="Candara" pitchFamily="34" charset="0"/>
              </a:rPr>
              <a:t>real GDP </a:t>
            </a:r>
            <a:r>
              <a:rPr lang="en-US" sz="2400" b="1" dirty="0">
                <a:latin typeface="Candara" pitchFamily="34" charset="0"/>
              </a:rPr>
              <a:t>in a </a:t>
            </a:r>
            <a:r>
              <a:rPr lang="en-US" sz="2400" b="1" dirty="0" smtClean="0">
                <a:latin typeface="Candara" pitchFamily="34" charset="0"/>
              </a:rPr>
              <a:t>simple economy:</a:t>
            </a:r>
          </a:p>
          <a:p>
            <a:r>
              <a:rPr lang="en-US" sz="2400" dirty="0">
                <a:latin typeface="Candara" pitchFamily="34" charset="0"/>
              </a:rPr>
              <a:t>how much would GDP have gone up </a:t>
            </a:r>
            <a:r>
              <a:rPr lang="en-US" sz="2400" u="sng" dirty="0">
                <a:latin typeface="Candara" pitchFamily="34" charset="0"/>
              </a:rPr>
              <a:t>if prices had </a:t>
            </a:r>
            <a:r>
              <a:rPr lang="en-US" sz="2400" i="1" u="sng" dirty="0" smtClean="0">
                <a:latin typeface="Candara" pitchFamily="34" charset="0"/>
              </a:rPr>
              <a:t>not </a:t>
            </a:r>
            <a:r>
              <a:rPr lang="en-US" sz="2400" u="sng" dirty="0">
                <a:latin typeface="Candara" pitchFamily="34" charset="0"/>
              </a:rPr>
              <a:t>changed</a:t>
            </a:r>
            <a:r>
              <a:rPr lang="en-US" sz="2400" dirty="0">
                <a:latin typeface="Candara" pitchFamily="34" charset="0"/>
              </a:rPr>
              <a:t>? </a:t>
            </a:r>
            <a:endParaRPr lang="en-US" sz="2400" dirty="0" smtClean="0">
              <a:latin typeface="Candara" pitchFamily="34" charset="0"/>
            </a:endParaRPr>
          </a:p>
          <a:p>
            <a:r>
              <a:rPr lang="en-US" sz="2400" dirty="0" smtClean="0">
                <a:latin typeface="Candara" pitchFamily="34" charset="0"/>
              </a:rPr>
              <a:t>To </a:t>
            </a:r>
            <a:r>
              <a:rPr lang="en-US" sz="2400" dirty="0">
                <a:latin typeface="Candara" pitchFamily="34" charset="0"/>
              </a:rPr>
              <a:t>answer this question, we need to find the </a:t>
            </a:r>
            <a:r>
              <a:rPr lang="en-US" sz="2400" b="1" dirty="0">
                <a:solidFill>
                  <a:srgbClr val="0070C0"/>
                </a:solidFill>
                <a:latin typeface="Candara" pitchFamily="34" charset="0"/>
              </a:rPr>
              <a:t>value of output in year </a:t>
            </a:r>
            <a:r>
              <a:rPr lang="en-US" sz="2400" b="1" dirty="0" smtClean="0">
                <a:solidFill>
                  <a:srgbClr val="0070C0"/>
                </a:solidFill>
                <a:latin typeface="Candara" pitchFamily="34" charset="0"/>
              </a:rPr>
              <a:t>2 expressed </a:t>
            </a:r>
            <a:r>
              <a:rPr lang="en-US" sz="2400" b="1" dirty="0">
                <a:solidFill>
                  <a:srgbClr val="0070C0"/>
                </a:solidFill>
                <a:latin typeface="Candara" pitchFamily="34" charset="0"/>
              </a:rPr>
              <a:t>in year 1 prices.</a:t>
            </a:r>
          </a:p>
        </p:txBody>
      </p:sp>
      <p:pic>
        <p:nvPicPr>
          <p:cNvPr id="27649" name="Picture 1"/>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0" y="2667000"/>
            <a:ext cx="8688780"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flipH="1">
            <a:off x="883917" y="4495800"/>
            <a:ext cx="7040881" cy="2308324"/>
          </a:xfrm>
          <a:prstGeom prst="rect">
            <a:avLst/>
          </a:prstGeom>
          <a:noFill/>
        </p:spPr>
        <p:txBody>
          <a:bodyPr wrap="square" rtlCol="0">
            <a:spAutoFit/>
          </a:bodyPr>
          <a:lstStyle/>
          <a:p>
            <a:r>
              <a:rPr lang="en-US" dirty="0" smtClean="0"/>
              <a:t>The Growth of Nominal GDP:  (1500 – 1000) / 1000  = + 50%</a:t>
            </a:r>
          </a:p>
          <a:p>
            <a:endParaRPr lang="en-US" dirty="0" smtClean="0"/>
          </a:p>
          <a:p>
            <a:r>
              <a:rPr lang="en-US" dirty="0" smtClean="0"/>
              <a:t>The Growth of Real GDP        :  (1150 – 1000) / 1000  = + 15%</a:t>
            </a:r>
          </a:p>
          <a:p>
            <a:r>
              <a:rPr lang="en-US" dirty="0" smtClean="0"/>
              <a:t>(if Prices had stayed the same, i.e. No Inflation)</a:t>
            </a:r>
          </a:p>
          <a:p>
            <a:endParaRPr lang="en-US" dirty="0" smtClean="0"/>
          </a:p>
          <a:p>
            <a:r>
              <a:rPr lang="en-US" dirty="0" smtClean="0"/>
              <a:t>It implies there is an  Inflation.</a:t>
            </a:r>
          </a:p>
          <a:p>
            <a:endParaRPr lang="en-US" dirty="0" smtClean="0"/>
          </a:p>
          <a:p>
            <a:r>
              <a:rPr lang="en-US" dirty="0" smtClean="0"/>
              <a:t>Another way of calculating Inflation: using </a:t>
            </a:r>
            <a:r>
              <a:rPr lang="en-US" b="1" dirty="0" smtClean="0"/>
              <a:t>GDP Deflator</a:t>
            </a:r>
          </a:p>
        </p:txBody>
      </p:sp>
    </p:spTree>
    <p:extLst>
      <p:ext uri="{BB962C8B-B14F-4D97-AF65-F5344CB8AC3E}">
        <p14:creationId xmlns:p14="http://schemas.microsoft.com/office/powerpoint/2010/main" xmlns="" val="1726470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9"/>
                                        </p:tgtEl>
                                        <p:attrNameLst>
                                          <p:attrName>style.visibility</p:attrName>
                                        </p:attrNameLst>
                                      </p:cBhvr>
                                      <p:to>
                                        <p:strVal val="visible"/>
                                      </p:to>
                                    </p:set>
                                    <p:animEffect transition="in" filter="fade">
                                      <p:cBhvr>
                                        <p:cTn id="7" dur="500"/>
                                        <p:tgtEl>
                                          <p:spTgt spid="27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GDP Deflator</a:t>
            </a:r>
            <a:endParaRPr lang="en-US" spc="0"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33400" y="990600"/>
            <a:ext cx="7324725"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0" y="2362200"/>
            <a:ext cx="9144000" cy="5708511"/>
          </a:xfrm>
          <a:prstGeom prst="rect">
            <a:avLst/>
          </a:prstGeom>
          <a:noFill/>
        </p:spPr>
        <p:txBody>
          <a:bodyPr wrap="square" rtlCol="0">
            <a:spAutoFit/>
          </a:bodyPr>
          <a:lstStyle/>
          <a:p>
            <a:r>
              <a:rPr lang="en-US" b="1" dirty="0" smtClean="0">
                <a:solidFill>
                  <a:srgbClr val="FF0000"/>
                </a:solidFill>
              </a:rPr>
              <a:t>GDP Deflator </a:t>
            </a:r>
            <a:r>
              <a:rPr lang="en-US" b="1" dirty="0" smtClean="0">
                <a:solidFill>
                  <a:srgbClr val="FF0000"/>
                </a:solidFill>
                <a:cs typeface="Times New Roman" pitchFamily="18" charset="0"/>
              </a:rPr>
              <a:t>= 100 x (nominal GDP/real GDP)    </a:t>
            </a:r>
          </a:p>
          <a:p>
            <a:r>
              <a:rPr lang="en-US" b="1" dirty="0" smtClean="0">
                <a:cs typeface="Times New Roman" pitchFamily="18" charset="0"/>
              </a:rPr>
              <a:t>1995	=   81.61     --  (7415/9086) x 100</a:t>
            </a:r>
          </a:p>
          <a:p>
            <a:r>
              <a:rPr lang="en-US" b="1" dirty="0" smtClean="0">
                <a:cs typeface="Times New Roman" pitchFamily="18" charset="0"/>
              </a:rPr>
              <a:t>2005	= 100.00     -- the base year</a:t>
            </a:r>
          </a:p>
          <a:p>
            <a:r>
              <a:rPr lang="en-US" b="1" dirty="0" smtClean="0">
                <a:cs typeface="Times New Roman" pitchFamily="18" charset="0"/>
              </a:rPr>
              <a:t>2010	=  110.99    -- (14527/13088) x 100</a:t>
            </a:r>
          </a:p>
          <a:p>
            <a:endParaRPr lang="en-US" b="1" dirty="0" smtClean="0">
              <a:cs typeface="Times New Roman" pitchFamily="18" charset="0"/>
            </a:endParaRPr>
          </a:p>
          <a:p>
            <a:r>
              <a:rPr lang="en-US" b="1" dirty="0" smtClean="0">
                <a:cs typeface="Times New Roman" pitchFamily="18" charset="0"/>
              </a:rPr>
              <a:t>Inflation calculated using GDP Deflator to represent P (Price Level):   (P2 – P1) / P1 </a:t>
            </a:r>
          </a:p>
          <a:p>
            <a:r>
              <a:rPr lang="en-US" b="1" dirty="0" smtClean="0">
                <a:cs typeface="Times New Roman" pitchFamily="18" charset="0"/>
              </a:rPr>
              <a:t>Inflation between 2005 and 2010:    10.99%</a:t>
            </a:r>
          </a:p>
          <a:p>
            <a:r>
              <a:rPr lang="en-US" b="1" dirty="0" smtClean="0">
                <a:cs typeface="Times New Roman" pitchFamily="18" charset="0"/>
              </a:rPr>
              <a:t>Inflation between 1995 and 2005:   23.45%</a:t>
            </a:r>
          </a:p>
          <a:p>
            <a:endParaRPr lang="en-US" b="1" dirty="0" smtClean="0">
              <a:cs typeface="Times New Roman" pitchFamily="18" charset="0"/>
            </a:endParaRPr>
          </a:p>
          <a:p>
            <a:r>
              <a:rPr lang="en-US" b="1" dirty="0" smtClean="0"/>
              <a:t>If we take Log of this equation: GDP Deflator (P) </a:t>
            </a:r>
            <a:r>
              <a:rPr lang="en-US" b="1" dirty="0" smtClean="0">
                <a:cs typeface="Times New Roman" pitchFamily="18" charset="0"/>
              </a:rPr>
              <a:t>= 100 x (Nominal GDP/Real GDP)</a:t>
            </a:r>
          </a:p>
          <a:p>
            <a:r>
              <a:rPr lang="en-US" b="1" dirty="0" smtClean="0">
                <a:solidFill>
                  <a:srgbClr val="FF0000"/>
                </a:solidFill>
                <a:cs typeface="Times New Roman" pitchFamily="18" charset="0"/>
              </a:rPr>
              <a:t>%growth of P  (=Inflation)  = %growth of NGDP - %growth of RGDP</a:t>
            </a:r>
          </a:p>
          <a:p>
            <a:endParaRPr lang="en-US" b="1" dirty="0" smtClean="0">
              <a:cs typeface="Times New Roman" pitchFamily="18" charset="0"/>
            </a:endParaRPr>
          </a:p>
          <a:p>
            <a:r>
              <a:rPr lang="en-US" b="1" u="sng" dirty="0" smtClean="0">
                <a:cs typeface="Times New Roman" pitchFamily="18" charset="0"/>
              </a:rPr>
              <a:t>Between 2005-2010: </a:t>
            </a:r>
            <a:r>
              <a:rPr lang="en-US" b="1" dirty="0" smtClean="0">
                <a:cs typeface="Times New Roman" pitchFamily="18" charset="0"/>
              </a:rPr>
              <a:t>			</a:t>
            </a:r>
            <a:r>
              <a:rPr lang="en-US" b="1" u="sng" dirty="0" smtClean="0">
                <a:cs typeface="Times New Roman" pitchFamily="18" charset="0"/>
              </a:rPr>
              <a:t>Between 1995-2005:</a:t>
            </a:r>
          </a:p>
          <a:p>
            <a:r>
              <a:rPr lang="en-US" b="1" dirty="0" smtClean="0">
                <a:cs typeface="Times New Roman" pitchFamily="18" charset="0"/>
              </a:rPr>
              <a:t>Growth of NGDP:   ….. %			Growth of NGDP: …%</a:t>
            </a:r>
          </a:p>
          <a:p>
            <a:r>
              <a:rPr lang="en-US" b="1" dirty="0" smtClean="0">
                <a:cs typeface="Times New Roman" pitchFamily="18" charset="0"/>
              </a:rPr>
              <a:t>Growth of RGDP:    …..%			Growth of RGDP: …%</a:t>
            </a:r>
          </a:p>
          <a:p>
            <a:r>
              <a:rPr lang="en-US" b="1" dirty="0" smtClean="0">
                <a:cs typeface="Times New Roman" pitchFamily="18" charset="0"/>
              </a:rPr>
              <a:t>The inflation rate is: …..%			The inflation rate is: …..%</a:t>
            </a:r>
          </a:p>
          <a:p>
            <a:endParaRPr lang="en-US" b="1" dirty="0" smtClean="0">
              <a:cs typeface="Times New Roman" pitchFamily="18" charset="0"/>
            </a:endParaRPr>
          </a:p>
          <a:p>
            <a:r>
              <a:rPr lang="en-US" b="1" dirty="0" smtClean="0">
                <a:cs typeface="Times New Roman" pitchFamily="18" charset="0"/>
              </a:rPr>
              <a:t>    </a:t>
            </a:r>
          </a:p>
          <a:p>
            <a:endParaRPr lang="en-US" b="1" dirty="0" smtClean="0">
              <a:cs typeface="Times New Roman" pitchFamily="18" charset="0"/>
            </a:endParaRPr>
          </a:p>
          <a:p>
            <a:endParaRPr lang="en-US" dirty="0"/>
          </a:p>
        </p:txBody>
      </p:sp>
    </p:spTree>
    <p:extLst>
      <p:ext uri="{BB962C8B-B14F-4D97-AF65-F5344CB8AC3E}">
        <p14:creationId xmlns:p14="http://schemas.microsoft.com/office/powerpoint/2010/main" xmlns="" val="1311256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802" name="Picture 2" descr="Speedometer in mph">
            <a:hlinkClick r:id="rId3"/>
          </p:cNvPr>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410200" y="4038601"/>
            <a:ext cx="3733800" cy="2667000"/>
          </a:xfrm>
          <a:prstGeom prst="rect">
            <a:avLst/>
          </a:prstGeom>
          <a:noFill/>
        </p:spPr>
      </p:pic>
      <p:sp>
        <p:nvSpPr>
          <p:cNvPr id="308226" name="Rectangle 2"/>
          <p:cNvSpPr>
            <a:spLocks noGrp="1" noChangeArrowheads="1"/>
          </p:cNvSpPr>
          <p:nvPr>
            <p:ph type="title"/>
          </p:nvPr>
        </p:nvSpPr>
        <p:spPr/>
        <p:txBody>
          <a:bodyPr/>
          <a:lstStyle/>
          <a:p>
            <a:pPr eaLnBrk="1" hangingPunct="1">
              <a:defRPr/>
            </a:pPr>
            <a:r>
              <a:rPr lang="en-US" sz="4400" spc="0" dirty="0"/>
              <a:t>National Income Accounting</a:t>
            </a:r>
          </a:p>
        </p:txBody>
      </p:sp>
      <p:sp>
        <p:nvSpPr>
          <p:cNvPr id="308227" name="Rectangle 3"/>
          <p:cNvSpPr>
            <a:spLocks noGrp="1" noChangeArrowheads="1"/>
          </p:cNvSpPr>
          <p:nvPr>
            <p:ph idx="1"/>
          </p:nvPr>
        </p:nvSpPr>
        <p:spPr/>
        <p:txBody>
          <a:bodyPr/>
          <a:lstStyle/>
          <a:p>
            <a:pPr eaLnBrk="1" hangingPunct="1"/>
            <a:r>
              <a:rPr lang="en-US" sz="3200" dirty="0" smtClean="0"/>
              <a:t>The national income and product accounts (NIPA)</a:t>
            </a:r>
          </a:p>
          <a:p>
            <a:pPr eaLnBrk="1" hangingPunct="1"/>
            <a:r>
              <a:rPr lang="en-US" dirty="0" smtClean="0"/>
              <a:t> 	- Simon Kuznets (1930s)</a:t>
            </a:r>
          </a:p>
          <a:p>
            <a:pPr eaLnBrk="1" hangingPunct="1"/>
            <a:r>
              <a:rPr lang="en-US" sz="3200" dirty="0" smtClean="0"/>
              <a:t>	- Gross Domestic Product (GDP)</a:t>
            </a:r>
          </a:p>
          <a:p>
            <a:pPr marL="914400" lvl="1" indent="-457200" eaLnBrk="1" hangingPunct="1">
              <a:buBlip>
                <a:blip r:embed="rId5"/>
              </a:buBlip>
            </a:pPr>
            <a:r>
              <a:rPr lang="en-US" sz="2800" dirty="0" smtClean="0">
                <a:solidFill>
                  <a:schemeClr val="tx2"/>
                </a:solidFill>
              </a:rPr>
              <a:t>measure </a:t>
            </a:r>
            <a:r>
              <a:rPr lang="en-US" dirty="0" smtClean="0">
                <a:solidFill>
                  <a:schemeClr val="tx2"/>
                </a:solidFill>
              </a:rPr>
              <a:t>a</a:t>
            </a:r>
            <a:r>
              <a:rPr lang="en-US" sz="2800" dirty="0" smtClean="0">
                <a:solidFill>
                  <a:schemeClr val="tx2"/>
                </a:solidFill>
              </a:rPr>
              <a:t> nation’s economic performance </a:t>
            </a:r>
          </a:p>
          <a:p>
            <a:pPr marL="914400" lvl="1" indent="-457200" eaLnBrk="1" hangingPunct="1">
              <a:buBlip>
                <a:blip r:embed="rId5"/>
              </a:buBlip>
            </a:pPr>
            <a:r>
              <a:rPr lang="en-US" sz="2800" dirty="0" smtClean="0">
                <a:solidFill>
                  <a:schemeClr val="tx2"/>
                </a:solidFill>
              </a:rPr>
              <a:t>compare income - output to that of other nations</a:t>
            </a:r>
          </a:p>
          <a:p>
            <a:pPr marL="914400" lvl="1" indent="-457200" eaLnBrk="1" hangingPunct="1">
              <a:buBlip>
                <a:blip r:embed="rId5"/>
              </a:buBlip>
            </a:pPr>
            <a:r>
              <a:rPr lang="en-US" sz="2800" dirty="0" smtClean="0">
                <a:solidFill>
                  <a:schemeClr val="tx2"/>
                </a:solidFill>
              </a:rPr>
              <a:t>track the economy’s condition throughout the business cycle</a:t>
            </a:r>
            <a:r>
              <a:rPr lang="en-US" sz="2800" dirty="0" smtClean="0"/>
              <a:t> </a:t>
            </a:r>
          </a:p>
          <a:p>
            <a:pPr marL="914400" lvl="1" indent="-457200" eaLnBrk="1" hangingPunct="1">
              <a:buBlip>
                <a:blip r:embed="rId5"/>
              </a:buBlip>
            </a:pPr>
            <a:r>
              <a:rPr lang="en-US" dirty="0" smtClean="0"/>
              <a:t>BEA.gov </a:t>
            </a:r>
            <a:endParaRPr lang="en-US" sz="2800" dirty="0" smtClean="0"/>
          </a:p>
          <a:p>
            <a:pPr eaLnBrk="1" hangingPunct="1"/>
            <a:endParaRPr lang="en-US" sz="3200" dirty="0" smtClean="0"/>
          </a:p>
        </p:txBody>
      </p:sp>
    </p:spTree>
    <p:extLst>
      <p:ext uri="{BB962C8B-B14F-4D97-AF65-F5344CB8AC3E}">
        <p14:creationId xmlns:p14="http://schemas.microsoft.com/office/powerpoint/2010/main" xmlns="" val="33029543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8227">
                                            <p:txEl>
                                              <p:pRg st="3" end="3"/>
                                            </p:txEl>
                                          </p:spTgt>
                                        </p:tgtEl>
                                        <p:attrNameLst>
                                          <p:attrName>style.visibility</p:attrName>
                                        </p:attrNameLst>
                                      </p:cBhvr>
                                      <p:to>
                                        <p:strVal val="visible"/>
                                      </p:to>
                                    </p:set>
                                    <p:animEffect transition="in" filter="fade">
                                      <p:cBhvr>
                                        <p:cTn id="7" dur="1000"/>
                                        <p:tgtEl>
                                          <p:spTgt spid="308227">
                                            <p:txEl>
                                              <p:pRg st="3" end="3"/>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08227">
                                            <p:txEl>
                                              <p:pRg st="4" end="4"/>
                                            </p:txEl>
                                          </p:spTgt>
                                        </p:tgtEl>
                                        <p:attrNameLst>
                                          <p:attrName>style.visibility</p:attrName>
                                        </p:attrNameLst>
                                      </p:cBhvr>
                                      <p:to>
                                        <p:strVal val="visible"/>
                                      </p:to>
                                    </p:set>
                                    <p:animEffect transition="in" filter="fade">
                                      <p:cBhvr>
                                        <p:cTn id="11" dur="1000"/>
                                        <p:tgtEl>
                                          <p:spTgt spid="308227">
                                            <p:txEl>
                                              <p:pRg st="4" end="4"/>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08227">
                                            <p:txEl>
                                              <p:pRg st="5" end="5"/>
                                            </p:txEl>
                                          </p:spTgt>
                                        </p:tgtEl>
                                        <p:attrNameLst>
                                          <p:attrName>style.visibility</p:attrName>
                                        </p:attrNameLst>
                                      </p:cBhvr>
                                      <p:to>
                                        <p:strVal val="visible"/>
                                      </p:to>
                                    </p:set>
                                    <p:animEffect transition="in" filter="fade">
                                      <p:cBhvr>
                                        <p:cTn id="15" dur="1000"/>
                                        <p:tgtEl>
                                          <p:spTgt spid="308227">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8227">
                                            <p:txEl>
                                              <p:pRg st="6" end="6"/>
                                            </p:txEl>
                                          </p:spTgt>
                                        </p:tgtEl>
                                        <p:attrNameLst>
                                          <p:attrName>style.visibility</p:attrName>
                                        </p:attrNameLst>
                                      </p:cBhvr>
                                      <p:to>
                                        <p:strVal val="visible"/>
                                      </p:to>
                                    </p:set>
                                    <p:animEffect transition="in" filter="fade">
                                      <p:cBhvr>
                                        <p:cTn id="18" dur="1000"/>
                                        <p:tgtEl>
                                          <p:spTgt spid="3082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Rot="1" noChangeArrowheads="1"/>
          </p:cNvSpPr>
          <p:nvPr>
            <p:ph type="title"/>
          </p:nvPr>
        </p:nvSpPr>
        <p:spPr>
          <a:solidFill>
            <a:schemeClr val="accent5">
              <a:lumMod val="20000"/>
              <a:lumOff val="80000"/>
              <a:alpha val="44000"/>
            </a:schemeClr>
          </a:solidFill>
        </p:spPr>
        <p:txBody>
          <a:bodyPr vert="horz" lIns="91440" tIns="45720" rIns="91440" bIns="45720" rtlCol="0" anchor="ctr">
            <a:normAutofit fontScale="90000"/>
          </a:bodyPr>
          <a:lstStyle/>
          <a:p>
            <a:r>
              <a:rPr lang="en-US" spc="0" dirty="0"/>
              <a:t>The CPI, the PPI, and the GDP Deflator</a:t>
            </a:r>
          </a:p>
        </p:txBody>
      </p:sp>
      <p:sp>
        <p:nvSpPr>
          <p:cNvPr id="3" name="Content Placeholder 2"/>
          <p:cNvSpPr>
            <a:spLocks noGrp="1"/>
          </p:cNvSpPr>
          <p:nvPr>
            <p:ph idx="1"/>
          </p:nvPr>
        </p:nvSpPr>
        <p:spPr>
          <a:xfrm>
            <a:off x="228600" y="990600"/>
            <a:ext cx="8839200" cy="990600"/>
          </a:xfrm>
        </p:spPr>
        <p:txBody>
          <a:bodyPr>
            <a:normAutofit fontScale="77500" lnSpcReduction="20000"/>
          </a:bodyPr>
          <a:lstStyle/>
          <a:p>
            <a:r>
              <a:rPr lang="en-US" sz="2800" i="1" dirty="0" smtClean="0">
                <a:solidFill>
                  <a:schemeClr val="tx1">
                    <a:lumMod val="65000"/>
                    <a:lumOff val="35000"/>
                  </a:schemeClr>
                </a:solidFill>
              </a:rPr>
              <a:t>The three measures usually move closely together.</a:t>
            </a:r>
          </a:p>
          <a:p>
            <a:r>
              <a:rPr lang="en-US" sz="2800" dirty="0" smtClean="0">
                <a:latin typeface="Times New Roman" pitchFamily="18" charset="0"/>
                <a:cs typeface="Times New Roman" pitchFamily="18" charset="0"/>
              </a:rPr>
              <a:t>Inflation rate is the percent change of either </a:t>
            </a:r>
            <a:r>
              <a:rPr lang="en-US" sz="2800" u="sng" dirty="0" smtClean="0">
                <a:latin typeface="Times New Roman" pitchFamily="18" charset="0"/>
                <a:cs typeface="Times New Roman" pitchFamily="18" charset="0"/>
              </a:rPr>
              <a:t>CPI</a:t>
            </a:r>
            <a:r>
              <a:rPr lang="en-US" sz="2800" dirty="0" smtClean="0">
                <a:latin typeface="Times New Roman" pitchFamily="18" charset="0"/>
                <a:cs typeface="Times New Roman" pitchFamily="18" charset="0"/>
              </a:rPr>
              <a:t>, </a:t>
            </a:r>
            <a:r>
              <a:rPr lang="en-US" sz="2800" u="sng" dirty="0" smtClean="0">
                <a:latin typeface="Times New Roman" pitchFamily="18" charset="0"/>
                <a:cs typeface="Times New Roman" pitchFamily="18" charset="0"/>
              </a:rPr>
              <a:t>PPI</a:t>
            </a:r>
            <a:r>
              <a:rPr lang="en-US" sz="2800" dirty="0" smtClean="0">
                <a:latin typeface="Times New Roman" pitchFamily="18" charset="0"/>
                <a:cs typeface="Times New Roman" pitchFamily="18" charset="0"/>
              </a:rPr>
              <a:t>, or </a:t>
            </a:r>
            <a:r>
              <a:rPr lang="en-US" sz="2800" u="sng" dirty="0" smtClean="0">
                <a:latin typeface="Times New Roman" pitchFamily="18" charset="0"/>
                <a:cs typeface="Times New Roman" pitchFamily="18" charset="0"/>
              </a:rPr>
              <a:t>GDP Deflator</a:t>
            </a:r>
          </a:p>
          <a:p>
            <a:endParaRPr lang="en-US" sz="2800" u="sng" dirty="0" smtClean="0">
              <a:latin typeface="Times New Roman" pitchFamily="18" charset="0"/>
              <a:cs typeface="Times New Roman" pitchFamily="18" charset="0"/>
            </a:endParaRPr>
          </a:p>
          <a:p>
            <a:endParaRPr lang="en-US" sz="2800" i="1" dirty="0">
              <a:solidFill>
                <a:schemeClr val="tx1">
                  <a:lumMod val="65000"/>
                  <a:lumOff val="35000"/>
                </a:schemeClr>
              </a:solidFill>
            </a:endParaRPr>
          </a:p>
        </p:txBody>
      </p:sp>
      <p:sp>
        <p:nvSpPr>
          <p:cNvPr id="10" name="Rectangle 9"/>
          <p:cNvSpPr/>
          <p:nvPr/>
        </p:nvSpPr>
        <p:spPr>
          <a:xfrm>
            <a:off x="6033280" y="6504801"/>
            <a:ext cx="2348720" cy="276999"/>
          </a:xfrm>
          <a:prstGeom prst="rect">
            <a:avLst/>
          </a:prstGeom>
        </p:spPr>
        <p:txBody>
          <a:bodyPr wrap="none">
            <a:spAutoFit/>
          </a:bodyPr>
          <a:lstStyle/>
          <a:p>
            <a:r>
              <a:rPr lang="en-US" sz="1200" i="1" dirty="0">
                <a:solidFill>
                  <a:schemeClr val="tx1">
                    <a:lumMod val="65000"/>
                    <a:lumOff val="35000"/>
                  </a:schemeClr>
                </a:solidFill>
                <a:latin typeface="Candara" pitchFamily="34" charset="0"/>
              </a:rPr>
              <a:t>Source: Bureau of Labor Statistics.</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838200" y="1905000"/>
            <a:ext cx="7315200" cy="4428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048000" y="1981200"/>
            <a:ext cx="5638800" cy="646331"/>
          </a:xfrm>
          <a:prstGeom prst="rect">
            <a:avLst/>
          </a:prstGeom>
          <a:noFill/>
        </p:spPr>
        <p:txBody>
          <a:bodyPr wrap="square" rtlCol="0">
            <a:spAutoFit/>
          </a:bodyPr>
          <a:lstStyle/>
          <a:p>
            <a:r>
              <a:rPr lang="en-US" dirty="0" smtClean="0"/>
              <a:t>Notice that PPI curves are more pronounced, a proof  of “Sticky” Prices</a:t>
            </a:r>
            <a:endParaRPr lang="en-US" dirty="0"/>
          </a:p>
        </p:txBody>
      </p:sp>
    </p:spTree>
    <p:extLst>
      <p:ext uri="{BB962C8B-B14F-4D97-AF65-F5344CB8AC3E}">
        <p14:creationId xmlns:p14="http://schemas.microsoft.com/office/powerpoint/2010/main" xmlns="" val="22380240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CPI – Consumer Price Index </a:t>
            </a:r>
            <a:endParaRPr lang="en-US" dirty="0"/>
          </a:p>
        </p:txBody>
      </p:sp>
      <p:sp>
        <p:nvSpPr>
          <p:cNvPr id="3" name="Content Placeholder 2"/>
          <p:cNvSpPr>
            <a:spLocks noGrp="1"/>
          </p:cNvSpPr>
          <p:nvPr>
            <p:ph idx="1"/>
          </p:nvPr>
        </p:nvSpPr>
        <p:spPr/>
        <p:txBody>
          <a:bodyPr>
            <a:normAutofit fontScale="85000" lnSpcReduction="20000"/>
          </a:bodyPr>
          <a:lstStyle/>
          <a:p>
            <a:pPr>
              <a:buFontTx/>
              <a:buChar char="-"/>
            </a:pPr>
            <a:r>
              <a:rPr lang="en-US" dirty="0" smtClean="0"/>
              <a:t>A measure of changes in overall prices of consumer goods (retail, not wholesale)</a:t>
            </a:r>
          </a:p>
          <a:p>
            <a:pPr>
              <a:buFontTx/>
              <a:buChar char="-"/>
            </a:pPr>
            <a:r>
              <a:rPr lang="en-US" dirty="0" smtClean="0"/>
              <a:t>Inflation: an increase in price level</a:t>
            </a:r>
          </a:p>
          <a:p>
            <a:pPr>
              <a:buFontTx/>
              <a:buChar char="-"/>
            </a:pPr>
            <a:r>
              <a:rPr lang="en-US" dirty="0" smtClean="0"/>
              <a:t>Deflation: a decrease in price level</a:t>
            </a:r>
          </a:p>
          <a:p>
            <a:pPr>
              <a:buFontTx/>
              <a:buChar char="-"/>
            </a:pPr>
            <a:endParaRPr lang="en-US" dirty="0" smtClean="0"/>
          </a:p>
          <a:p>
            <a:pPr>
              <a:buFontTx/>
              <a:buChar char="-"/>
            </a:pPr>
            <a:r>
              <a:rPr lang="en-US" dirty="0" smtClean="0"/>
              <a:t>PPI: Producer Price Index </a:t>
            </a:r>
          </a:p>
          <a:p>
            <a:pPr>
              <a:buFontTx/>
              <a:buChar char="-"/>
            </a:pPr>
            <a:r>
              <a:rPr lang="en-US" dirty="0" smtClean="0"/>
              <a:t>A measure of changes in wholesale prices</a:t>
            </a:r>
          </a:p>
          <a:p>
            <a:pPr>
              <a:buFontTx/>
              <a:buChar char="-"/>
            </a:pPr>
            <a:endParaRPr lang="en-US" dirty="0" smtClean="0"/>
          </a:p>
          <a:p>
            <a:pPr>
              <a:buFontTx/>
              <a:buChar char="-"/>
            </a:pPr>
            <a:r>
              <a:rPr lang="en-US" dirty="0" smtClean="0"/>
              <a:t>Source: BLS.gov</a:t>
            </a:r>
          </a:p>
          <a:p>
            <a:pPr>
              <a:buFontTx/>
              <a:buChar char="-"/>
            </a:pPr>
            <a:endParaRPr lang="en-US" dirty="0" smtClean="0"/>
          </a:p>
          <a:p>
            <a:pPr>
              <a:buFontTx/>
              <a:buChar char="-"/>
            </a:pPr>
            <a:r>
              <a:rPr lang="en-US" dirty="0" smtClean="0"/>
              <a:t>Note: GDP Deflator  is NOT Deflation (fall in price level)</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1"/>
            <a:ext cx="8229600" cy="1066800"/>
          </a:xfrm>
        </p:spPr>
        <p:txBody>
          <a:bodyPr/>
          <a:lstStyle/>
          <a:p>
            <a:r>
              <a:rPr lang="en-US" dirty="0" smtClean="0">
                <a:latin typeface="Helvetica Neue" charset="0"/>
              </a:rPr>
              <a:t>Creating a Simple Price Index</a:t>
            </a:r>
          </a:p>
        </p:txBody>
      </p:sp>
      <p:graphicFrame>
        <p:nvGraphicFramePr>
          <p:cNvPr id="5" name="Table 4"/>
          <p:cNvGraphicFramePr>
            <a:graphicFrameLocks noGrp="1"/>
          </p:cNvGraphicFramePr>
          <p:nvPr>
            <p:extLst>
              <p:ext uri="{D42A27DB-BD31-4B8C-83A1-F6EECF244321}">
                <p14:modId xmlns:p14="http://schemas.microsoft.com/office/powerpoint/2010/main" xmlns="" val="3848554015"/>
              </p:ext>
            </p:extLst>
          </p:nvPr>
        </p:nvGraphicFramePr>
        <p:xfrm>
          <a:off x="241300" y="1803400"/>
          <a:ext cx="8166100" cy="3579813"/>
        </p:xfrm>
        <a:graphic>
          <a:graphicData uri="http://schemas.openxmlformats.org/drawingml/2006/table">
            <a:tbl>
              <a:tblPr/>
              <a:tblGrid>
                <a:gridCol w="1905000"/>
                <a:gridCol w="1228725"/>
                <a:gridCol w="1258888"/>
                <a:gridCol w="1257300"/>
                <a:gridCol w="1258887"/>
                <a:gridCol w="1257300"/>
              </a:tblGrid>
              <a:tr h="352425">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no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PGothic" charset="0"/>
                          <a:cs typeface="Times New Roman" charset="0"/>
                        </a:rPr>
                        <a:t>2013 = Base year</a:t>
                      </a: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DBE5F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2014</a:t>
                      </a:r>
                    </a:p>
                  </a:txBody>
                  <a:tcPr marL="68580" marR="68580" marT="0" marB="0"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F2DBDB"/>
                    </a:solidFill>
                  </a:tcPr>
                </a:tc>
                <a:tc hMerge="1">
                  <a:txBody>
                    <a:bodyPr/>
                    <a:lstStyle/>
                    <a:p>
                      <a:endParaRPr lang="en-US"/>
                    </a:p>
                  </a:txBody>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Good</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ea typeface="MS PGothic" charset="0"/>
                          <a:cs typeface="Times New Roman" charset="0"/>
                        </a:rPr>
                        <a:t>Quantity</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Price</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Cost</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Price</a:t>
                      </a: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Cost</a:t>
                      </a:r>
                    </a:p>
                  </a:txBody>
                  <a:tcPr marL="68580" marR="68580" marT="0" marB="0" horzOverflow="overflow">
                    <a:lnL>
                      <a:noFill/>
                    </a:lnL>
                    <a:lnR>
                      <a:noFill/>
                    </a:lnR>
                    <a:lnT>
                      <a:noFill/>
                    </a:lnT>
                    <a:lnB>
                      <a:noFill/>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Popcorn</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2</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$4</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$8</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$6</a:t>
                      </a: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$12</a:t>
                      </a:r>
                    </a:p>
                  </a:txBody>
                  <a:tcPr marL="68580" marR="68580" marT="0" marB="0" horzOverflow="overflow">
                    <a:lnL>
                      <a:noFill/>
                    </a:lnL>
                    <a:lnR>
                      <a:noFill/>
                    </a:lnR>
                    <a:lnT>
                      <a:noFill/>
                    </a:lnT>
                    <a:lnB>
                      <a:noFill/>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PGothic" charset="0"/>
                          <a:cs typeface="Times New Roman" charset="0"/>
                        </a:rPr>
                        <a:t>Lemonade</a:t>
                      </a: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2</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$4</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$8</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$4</a:t>
                      </a: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$8</a:t>
                      </a:r>
                    </a:p>
                  </a:txBody>
                  <a:tcPr marL="68580" marR="68580" marT="0" marB="0" horzOverflow="overflow">
                    <a:lnL>
                      <a:noFill/>
                    </a:lnL>
                    <a:lnR>
                      <a:noFill/>
                    </a:lnR>
                    <a:lnT>
                      <a:noFill/>
                    </a:lnT>
                    <a:lnB>
                      <a:noFill/>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Movie ticket</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1</a:t>
                      </a: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MS PGothic" charset="0"/>
                          <a:cs typeface="Times New Roman" charset="0"/>
                        </a:rPr>
                        <a:t>$8</a:t>
                      </a: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$8</a:t>
                      </a:r>
                    </a:p>
                  </a:txBody>
                  <a:tcPr marL="68580" marR="68580" marT="0" marB="0"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MS PGothic" charset="0"/>
                          <a:cs typeface="Times New Roman" charset="0"/>
                        </a:rPr>
                        <a:t>$10</a:t>
                      </a: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ea typeface="MS PGothic" charset="0"/>
                          <a:cs typeface="Times New Roman" charset="0"/>
                        </a:rPr>
                        <a:t>$10</a:t>
                      </a:r>
                    </a:p>
                  </a:txBody>
                  <a:tcPr marL="68580" marR="68580" marT="0" marB="0"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F2DBDB"/>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504D"/>
                          </a:solidFill>
                          <a:effectLst/>
                          <a:latin typeface="Arial" charset="0"/>
                          <a:ea typeface="MS PGothic" charset="0"/>
                          <a:cs typeface="Times New Roman" charset="0"/>
                        </a:rPr>
                        <a:t>Basket Price</a:t>
                      </a: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C0504D"/>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C0504D"/>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0504D"/>
                          </a:solidFill>
                          <a:effectLst/>
                          <a:latin typeface="Arial" charset="0"/>
                          <a:ea typeface="MS PGothic" charset="0"/>
                          <a:cs typeface="Times New Roman" charset="0"/>
                        </a:rPr>
                        <a:t>$24</a:t>
                      </a: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C0504D"/>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C0504D"/>
                          </a:solidFill>
                          <a:effectLst/>
                          <a:latin typeface="Arial" charset="0"/>
                          <a:ea typeface="MS PGothic" charset="0"/>
                          <a:cs typeface="Times New Roman" charset="0"/>
                        </a:rPr>
                        <a:t>$30</a:t>
                      </a: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r>
              <a:tr h="604838">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no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DBE5F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a typeface="MS PGothic" charset="0"/>
                        <a:cs typeface="Times New Roman" charset="0"/>
                      </a:endParaRPr>
                    </a:p>
                  </a:txBody>
                  <a:tcPr marL="68580" marR="68580" marT="0" marB="0" horzOverflow="overflow">
                    <a:lnL>
                      <a:noFill/>
                    </a:lnL>
                    <a:lnR>
                      <a:noFill/>
                    </a:lnR>
                    <a:lnT>
                      <a:noFill/>
                    </a:lnT>
                    <a:lnB>
                      <a:noFill/>
                    </a:lnB>
                    <a:lnTlToBr>
                      <a:noFill/>
                    </a:lnTlToBr>
                    <a:lnBlToTr>
                      <a:noFill/>
                    </a:lnBlToTr>
                    <a:solidFill>
                      <a:srgbClr val="F2DBDB"/>
                    </a:solidFill>
                  </a:tcPr>
                </a:tc>
                <a:tc hMerge="1">
                  <a:txBody>
                    <a:bodyPr/>
                    <a:lstStyle/>
                    <a:p>
                      <a:endParaRPr lang="en-US"/>
                    </a:p>
                  </a:txBody>
                  <a:tcPr/>
                </a:tc>
              </a:tr>
            </a:tbl>
          </a:graphicData>
        </a:graphic>
      </p:graphicFrame>
      <p:graphicFrame>
        <p:nvGraphicFramePr>
          <p:cNvPr id="14391" name="Object 1"/>
          <p:cNvGraphicFramePr>
            <a:graphicFrameLocks noChangeAspect="1"/>
          </p:cNvGraphicFramePr>
          <p:nvPr>
            <p:extLst>
              <p:ext uri="{D42A27DB-BD31-4B8C-83A1-F6EECF244321}">
                <p14:modId xmlns:p14="http://schemas.microsoft.com/office/powerpoint/2010/main" xmlns="" val="2583198492"/>
              </p:ext>
            </p:extLst>
          </p:nvPr>
        </p:nvGraphicFramePr>
        <p:xfrm>
          <a:off x="3519487" y="5447784"/>
          <a:ext cx="2105025" cy="863600"/>
        </p:xfrm>
        <a:graphic>
          <a:graphicData uri="http://schemas.openxmlformats.org/presentationml/2006/ole">
            <p:oleObj spid="_x0000_s1026" name="Equation" r:id="rId4" imgW="990170" imgH="406224" progId="Equation.3">
              <p:embed/>
            </p:oleObj>
          </a:graphicData>
        </a:graphic>
      </p:graphicFrame>
      <p:graphicFrame>
        <p:nvGraphicFramePr>
          <p:cNvPr id="14392" name="Object 2"/>
          <p:cNvGraphicFramePr>
            <a:graphicFrameLocks noChangeAspect="1"/>
          </p:cNvGraphicFramePr>
          <p:nvPr>
            <p:extLst>
              <p:ext uri="{D42A27DB-BD31-4B8C-83A1-F6EECF244321}">
                <p14:modId xmlns:p14="http://schemas.microsoft.com/office/powerpoint/2010/main" xmlns="" val="1416976417"/>
              </p:ext>
            </p:extLst>
          </p:nvPr>
        </p:nvGraphicFramePr>
        <p:xfrm>
          <a:off x="6248400" y="5485241"/>
          <a:ext cx="2073275" cy="850900"/>
        </p:xfrm>
        <a:graphic>
          <a:graphicData uri="http://schemas.openxmlformats.org/presentationml/2006/ole">
            <p:oleObj spid="_x0000_s1027" name="Equation" r:id="rId5" imgW="990170" imgH="406224" progId="Equation.3">
              <p:embed/>
            </p:oleObj>
          </a:graphicData>
        </a:graphic>
      </p:graphicFrame>
      <p:sp>
        <p:nvSpPr>
          <p:cNvPr id="3" name="TextBox 2"/>
          <p:cNvSpPr txBox="1"/>
          <p:nvPr/>
        </p:nvSpPr>
        <p:spPr>
          <a:xfrm>
            <a:off x="3515368" y="6322127"/>
            <a:ext cx="3554178" cy="369332"/>
          </a:xfrm>
          <a:prstGeom prst="rect">
            <a:avLst/>
          </a:prstGeom>
          <a:noFill/>
        </p:spPr>
        <p:txBody>
          <a:bodyPr wrap="none" rtlCol="0">
            <a:spAutoFit/>
          </a:bodyPr>
          <a:lstStyle/>
          <a:p>
            <a:r>
              <a:rPr lang="en-US" dirty="0" smtClean="0"/>
              <a:t>Inflation rate:    (P2 – P1) / P1 = 25%</a:t>
            </a:r>
            <a:endParaRPr lang="en-US" dirty="0"/>
          </a:p>
        </p:txBody>
      </p:sp>
      <p:sp>
        <p:nvSpPr>
          <p:cNvPr id="8" name="TextBox 7"/>
          <p:cNvSpPr txBox="1"/>
          <p:nvPr/>
        </p:nvSpPr>
        <p:spPr>
          <a:xfrm>
            <a:off x="381000" y="1066800"/>
            <a:ext cx="6815520" cy="646331"/>
          </a:xfrm>
          <a:prstGeom prst="rect">
            <a:avLst/>
          </a:prstGeom>
          <a:noFill/>
        </p:spPr>
        <p:txBody>
          <a:bodyPr wrap="none" rtlCol="0">
            <a:spAutoFit/>
          </a:bodyPr>
          <a:lstStyle/>
          <a:p>
            <a:r>
              <a:rPr lang="en-US" dirty="0" smtClean="0"/>
              <a:t>Assumption in CPI:  Quantity </a:t>
            </a:r>
            <a:r>
              <a:rPr lang="en-US" dirty="0" smtClean="0"/>
              <a:t>stays the </a:t>
            </a:r>
            <a:r>
              <a:rPr lang="en-US" dirty="0" smtClean="0"/>
              <a:t>same, allow Prices to change; </a:t>
            </a:r>
          </a:p>
          <a:p>
            <a:r>
              <a:rPr lang="en-US" dirty="0" smtClean="0"/>
              <a:t>But in Real GDP: Prices are kept the same, allow Quantity to change.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4391"/>
                                        </p:tgtEl>
                                        <p:attrNameLst>
                                          <p:attrName>style.visibility</p:attrName>
                                        </p:attrNameLst>
                                      </p:cBhvr>
                                      <p:to>
                                        <p:strVal val="visible"/>
                                      </p:to>
                                    </p:set>
                                    <p:animEffect transition="in" filter="barn(inVertical)">
                                      <p:cBhvr>
                                        <p:cTn id="7" dur="500"/>
                                        <p:tgtEl>
                                          <p:spTgt spid="143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4392"/>
                                        </p:tgtEl>
                                        <p:attrNameLst>
                                          <p:attrName>style.visibility</p:attrName>
                                        </p:attrNameLst>
                                      </p:cBhvr>
                                      <p:to>
                                        <p:strVal val="visible"/>
                                      </p:to>
                                    </p:set>
                                    <p:animEffect transition="in" filter="barn(inVertical)">
                                      <p:cBhvr>
                                        <p:cTn id="12" dur="500"/>
                                        <p:tgtEl>
                                          <p:spTgt spid="1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Price &amp; Wage Comparison  </a:t>
            </a:r>
            <a:r>
              <a:rPr lang="en-US" sz="2700" dirty="0" smtClean="0"/>
              <a:t>across   </a:t>
            </a:r>
            <a:r>
              <a:rPr lang="en-US" sz="2700" i="1" dirty="0" smtClean="0"/>
              <a:t>time </a:t>
            </a:r>
            <a:r>
              <a:rPr lang="en-US" sz="2700" dirty="0" smtClean="0"/>
              <a:t>  and    </a:t>
            </a:r>
            <a:r>
              <a:rPr lang="en-US" sz="2700" i="1" dirty="0" smtClean="0"/>
              <a:t>place</a:t>
            </a:r>
            <a:endParaRPr lang="en-US" sz="2700" i="1" dirty="0"/>
          </a:p>
        </p:txBody>
      </p:sp>
      <p:sp>
        <p:nvSpPr>
          <p:cNvPr id="3" name="Content Placeholder 2"/>
          <p:cNvSpPr>
            <a:spLocks noGrp="1"/>
          </p:cNvSpPr>
          <p:nvPr>
            <p:ph idx="1"/>
          </p:nvPr>
        </p:nvSpPr>
        <p:spPr>
          <a:xfrm>
            <a:off x="228600" y="990600"/>
            <a:ext cx="8839200" cy="5562600"/>
          </a:xfrm>
        </p:spPr>
        <p:txBody>
          <a:bodyPr>
            <a:normAutofit fontScale="55000" lnSpcReduction="20000"/>
          </a:bodyPr>
          <a:lstStyle/>
          <a:p>
            <a:r>
              <a:rPr lang="en-US" u="sng" dirty="0" smtClean="0">
                <a:solidFill>
                  <a:srgbClr val="FF0000"/>
                </a:solidFill>
              </a:rPr>
              <a:t>CPI 1983    = 100</a:t>
            </a:r>
            <a:r>
              <a:rPr lang="en-US" dirty="0" smtClean="0">
                <a:solidFill>
                  <a:srgbClr val="FF0000"/>
                </a:solidFill>
              </a:rPr>
              <a:t> 	compared to:     </a:t>
            </a:r>
            <a:r>
              <a:rPr lang="en-US" u="sng" dirty="0" smtClean="0">
                <a:solidFill>
                  <a:srgbClr val="FF0000"/>
                </a:solidFill>
              </a:rPr>
              <a:t>$ 1983</a:t>
            </a:r>
          </a:p>
          <a:p>
            <a:r>
              <a:rPr lang="en-US" dirty="0" smtClean="0">
                <a:solidFill>
                  <a:srgbClr val="FF0000"/>
                </a:solidFill>
              </a:rPr>
              <a:t>CPI today = 237		              $ today</a:t>
            </a:r>
          </a:p>
          <a:p>
            <a:endParaRPr lang="en-US" dirty="0" smtClean="0"/>
          </a:p>
          <a:p>
            <a:r>
              <a:rPr lang="en-US" dirty="0" smtClean="0"/>
              <a:t>				</a:t>
            </a:r>
            <a:r>
              <a:rPr lang="en-US" u="sng" dirty="0" smtClean="0"/>
              <a:t>1983</a:t>
            </a:r>
            <a:r>
              <a:rPr lang="en-US" dirty="0" smtClean="0"/>
              <a:t>		</a:t>
            </a:r>
            <a:r>
              <a:rPr lang="en-US" u="sng" dirty="0" smtClean="0"/>
              <a:t>Today (estimated)</a:t>
            </a:r>
            <a:r>
              <a:rPr lang="en-US" dirty="0" smtClean="0"/>
              <a:t>		</a:t>
            </a:r>
            <a:endParaRPr lang="en-US" u="sng" dirty="0" smtClean="0"/>
          </a:p>
          <a:p>
            <a:r>
              <a:rPr lang="en-US" dirty="0" smtClean="0"/>
              <a:t>Median home price: 		$64,200 		(237/100)  x $64,200		</a:t>
            </a:r>
          </a:p>
          <a:p>
            <a:r>
              <a:rPr lang="en-US" dirty="0" smtClean="0"/>
              <a:t>Median household income: 		$17,710		?</a:t>
            </a:r>
          </a:p>
          <a:p>
            <a:r>
              <a:rPr lang="en-US" dirty="0" smtClean="0"/>
              <a:t>---------------------------------------------------------------------------------------------------------------------------------------------------</a:t>
            </a:r>
          </a:p>
          <a:p>
            <a:r>
              <a:rPr lang="en-US" dirty="0" smtClean="0"/>
              <a:t>Cost of Living across states:   (Cost of Living Index – Selected Urban Areas)</a:t>
            </a:r>
          </a:p>
          <a:p>
            <a:r>
              <a:rPr lang="en-US" dirty="0" smtClean="0"/>
              <a:t>Atlanta, GA: 	95.6</a:t>
            </a:r>
          </a:p>
          <a:p>
            <a:r>
              <a:rPr lang="en-US" dirty="0" smtClean="0"/>
              <a:t>Seattle, WA: 	121.4</a:t>
            </a:r>
          </a:p>
          <a:p>
            <a:r>
              <a:rPr lang="en-US" dirty="0" smtClean="0"/>
              <a:t>New York, NY:	 216.7</a:t>
            </a:r>
          </a:p>
          <a:p>
            <a:r>
              <a:rPr lang="en-US" dirty="0" smtClean="0"/>
              <a:t>San Francisco: 	164</a:t>
            </a:r>
          </a:p>
          <a:p>
            <a:endParaRPr lang="en-US" dirty="0" smtClean="0"/>
          </a:p>
          <a:p>
            <a:r>
              <a:rPr lang="en-US" dirty="0" smtClean="0"/>
              <a:t>		</a:t>
            </a:r>
            <a:r>
              <a:rPr lang="en-US" u="sng" dirty="0" smtClean="0"/>
              <a:t>Atlanta</a:t>
            </a:r>
            <a:r>
              <a:rPr lang="en-US" dirty="0" smtClean="0"/>
              <a:t>		</a:t>
            </a:r>
            <a:r>
              <a:rPr lang="en-US" u="sng" dirty="0" smtClean="0"/>
              <a:t>Seattle</a:t>
            </a:r>
            <a:r>
              <a:rPr lang="en-US" dirty="0" smtClean="0"/>
              <a:t>	      </a:t>
            </a:r>
            <a:r>
              <a:rPr lang="en-US" u="sng" dirty="0" smtClean="0"/>
              <a:t>New York </a:t>
            </a:r>
            <a:r>
              <a:rPr lang="en-US" dirty="0" smtClean="0"/>
              <a:t>	</a:t>
            </a:r>
            <a:r>
              <a:rPr lang="en-US" u="sng" dirty="0" smtClean="0"/>
              <a:t>San Francisco</a:t>
            </a:r>
            <a:r>
              <a:rPr lang="en-US" dirty="0" smtClean="0"/>
              <a:t>	</a:t>
            </a:r>
            <a:endParaRPr lang="en-US" u="sng" dirty="0" smtClean="0"/>
          </a:p>
          <a:p>
            <a:endParaRPr lang="en-US" dirty="0" smtClean="0"/>
          </a:p>
          <a:p>
            <a:r>
              <a:rPr lang="en-US" dirty="0" smtClean="0"/>
              <a:t>Accountant	$52,000		x (121.4/95.6) </a:t>
            </a:r>
          </a:p>
          <a:p>
            <a:endParaRPr lang="en-US" dirty="0" smtClean="0"/>
          </a:p>
          <a:p>
            <a:r>
              <a:rPr lang="en-US" sz="2700" dirty="0" smtClean="0"/>
              <a:t>Sales Professional</a:t>
            </a:r>
            <a:r>
              <a:rPr lang="en-US" dirty="0" smtClean="0"/>
              <a:t>	$56,000		x (121.4/95.6)</a:t>
            </a:r>
          </a:p>
          <a:p>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this:</a:t>
            </a:r>
            <a:endParaRPr lang="en-US" dirty="0"/>
          </a:p>
        </p:txBody>
      </p:sp>
      <p:sp>
        <p:nvSpPr>
          <p:cNvPr id="3" name="Content Placeholder 2"/>
          <p:cNvSpPr>
            <a:spLocks noGrp="1"/>
          </p:cNvSpPr>
          <p:nvPr>
            <p:ph idx="1"/>
          </p:nvPr>
        </p:nvSpPr>
        <p:spPr>
          <a:xfrm>
            <a:off x="152400" y="1295400"/>
            <a:ext cx="8915400" cy="4525962"/>
          </a:xfrm>
        </p:spPr>
        <p:txBody>
          <a:bodyPr>
            <a:noAutofit/>
          </a:bodyPr>
          <a:lstStyle/>
          <a:p>
            <a:pPr marL="171450" indent="0">
              <a:buNone/>
            </a:pPr>
            <a:r>
              <a:rPr lang="en-US" sz="3200" u="sng" dirty="0" smtClean="0"/>
              <a:t>Inflation-Adjusted Wages</a:t>
            </a:r>
            <a:r>
              <a:rPr lang="en-US" sz="3200" dirty="0" smtClean="0"/>
              <a:t>:</a:t>
            </a:r>
          </a:p>
          <a:p>
            <a:pPr marL="171450" indent="0">
              <a:buNone/>
            </a:pPr>
            <a:r>
              <a:rPr lang="en-US" sz="3200" dirty="0" smtClean="0"/>
              <a:t>You have just been awarded a cost-of-living increase tied to the CPI. The CPI has gone from 110 to 112. If your salary is $30,000 per year before the increase, what will it be after the CPI increase is factored in?</a:t>
            </a:r>
          </a:p>
          <a:p>
            <a:pPr marL="457200" indent="-166688">
              <a:buFont typeface="+mj-lt"/>
              <a:buAutoNum type="alphaLcParenR"/>
            </a:pPr>
            <a:r>
              <a:rPr lang="en-US" sz="2800" dirty="0" smtClean="0"/>
              <a:t>$29,464</a:t>
            </a:r>
          </a:p>
          <a:p>
            <a:pPr marL="457200" indent="-166688">
              <a:buFont typeface="+mj-lt"/>
              <a:buAutoNum type="alphaLcParenR"/>
            </a:pPr>
            <a:r>
              <a:rPr lang="en-US" sz="2800" dirty="0" smtClean="0"/>
              <a:t>$30,545</a:t>
            </a:r>
          </a:p>
          <a:p>
            <a:pPr marL="457200" indent="-166688">
              <a:buFont typeface="+mj-lt"/>
              <a:buAutoNum type="alphaLcParenR"/>
            </a:pPr>
            <a:r>
              <a:rPr lang="en-US" sz="2800" dirty="0" smtClean="0"/>
              <a:t>$30,600</a:t>
            </a:r>
          </a:p>
          <a:p>
            <a:pPr marL="457200" indent="-166688">
              <a:buFont typeface="+mj-lt"/>
              <a:buAutoNum type="alphaLcParenR"/>
            </a:pPr>
            <a:r>
              <a:rPr lang="en-US" sz="2800" dirty="0" smtClean="0"/>
              <a:t>$33,600</a:t>
            </a:r>
          </a:p>
        </p:txBody>
      </p:sp>
      <p:pic>
        <p:nvPicPr>
          <p:cNvPr id="4" name="Picture 3" descr="cohdra_100_2918.JPG"/>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267200" y="4343400"/>
            <a:ext cx="3200400" cy="23965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3148990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3" end="3"/>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t>Costs of Inflation</a:t>
            </a:r>
            <a:endParaRPr lang="en-US" spc="0" dirty="0"/>
          </a:p>
        </p:txBody>
      </p:sp>
      <p:pic>
        <p:nvPicPr>
          <p:cNvPr id="14340" name="Picture 4" descr="http://www.spiegel.de/img/0,1020,1540524,00.jpg"/>
          <p:cNvPicPr>
            <a:picLocks noChangeAspect="1" noChangeArrowheads="1"/>
          </p:cNvPicPr>
          <p:nvPr/>
        </p:nvPicPr>
        <p:blipFill>
          <a:blip r:embed="rId2">
            <a:extLst>
              <a:ext uri="{28A0092B-C50C-407E-A947-70E740481C1C}">
                <a14:useLocalDpi xmlns="" xmlns:a14="http://schemas.microsoft.com/office/drawing/2010/main"/>
              </a:ext>
            </a:extLst>
          </a:blip>
          <a:srcRect/>
          <a:stretch>
            <a:fillRect/>
          </a:stretch>
        </p:blipFill>
        <p:spPr bwMode="auto">
          <a:xfrm>
            <a:off x="0" y="914400"/>
            <a:ext cx="4086225" cy="561022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ontent Placeholder 2"/>
          <p:cNvSpPr>
            <a:spLocks noGrp="1"/>
          </p:cNvSpPr>
          <p:nvPr>
            <p:ph idx="1"/>
          </p:nvPr>
        </p:nvSpPr>
        <p:spPr>
          <a:xfrm>
            <a:off x="4267200" y="990600"/>
            <a:ext cx="4876800" cy="3505200"/>
          </a:xfrm>
          <a:solidFill>
            <a:schemeClr val="bg1">
              <a:alpha val="73000"/>
            </a:schemeClr>
          </a:solidFill>
        </p:spPr>
        <p:txBody>
          <a:bodyPr>
            <a:normAutofit fontScale="70000" lnSpcReduction="20000"/>
          </a:bodyPr>
          <a:lstStyle/>
          <a:p>
            <a:r>
              <a:rPr lang="en-US" sz="2800" dirty="0" smtClean="0">
                <a:solidFill>
                  <a:srgbClr val="990033"/>
                </a:solidFill>
              </a:rPr>
              <a:t>The Costs of Inflation are: </a:t>
            </a:r>
          </a:p>
          <a:p>
            <a:pPr marL="514350" indent="-514350">
              <a:buAutoNum type="arabicParenR"/>
            </a:pPr>
            <a:r>
              <a:rPr lang="en-US" sz="2800" dirty="0" smtClean="0">
                <a:solidFill>
                  <a:srgbClr val="990033"/>
                </a:solidFill>
              </a:rPr>
              <a:t>Shoe-Leather Cost</a:t>
            </a:r>
          </a:p>
          <a:p>
            <a:pPr marL="514350" indent="-514350"/>
            <a:r>
              <a:rPr lang="en-US" sz="2800" i="1" dirty="0" smtClean="0">
                <a:solidFill>
                  <a:schemeClr val="tx1">
                    <a:lumMod val="65000"/>
                    <a:lumOff val="35000"/>
                  </a:schemeClr>
                </a:solidFill>
              </a:rPr>
              <a:t>The shoe-leather costs of inflation in Israel: When the inflation rate hit 500% in 1985, people spent a lot of time in line at banks.</a:t>
            </a:r>
            <a:endParaRPr lang="en-US" sz="2800" dirty="0" smtClean="0">
              <a:solidFill>
                <a:srgbClr val="990033"/>
              </a:solidFill>
            </a:endParaRPr>
          </a:p>
          <a:p>
            <a:pPr marL="514350" indent="-514350"/>
            <a:r>
              <a:rPr lang="en-US" sz="2800" dirty="0" smtClean="0">
                <a:solidFill>
                  <a:srgbClr val="990033"/>
                </a:solidFill>
              </a:rPr>
              <a:t>2) Menu Cost</a:t>
            </a:r>
          </a:p>
          <a:p>
            <a:pPr marL="514350" indent="-514350"/>
            <a:r>
              <a:rPr lang="en-US" sz="2400" b="0" dirty="0" smtClean="0"/>
              <a:t>the real cost of changing a listed price in restaurants, stores, businesses.</a:t>
            </a:r>
            <a:endParaRPr lang="en-US" sz="2400" dirty="0" smtClean="0"/>
          </a:p>
          <a:p>
            <a:pPr marL="514350" indent="-514350"/>
            <a:r>
              <a:rPr lang="en-US" sz="2800" dirty="0" smtClean="0">
                <a:solidFill>
                  <a:srgbClr val="990033"/>
                </a:solidFill>
              </a:rPr>
              <a:t>3) Unit-of-Account Cost</a:t>
            </a:r>
          </a:p>
          <a:p>
            <a:r>
              <a:rPr lang="en-US" sz="2400" b="0" dirty="0" smtClean="0"/>
              <a:t>costs arising from the way inflation makes money a </a:t>
            </a:r>
            <a:r>
              <a:rPr lang="en-US" sz="2400" b="0" u="sng" dirty="0" smtClean="0"/>
              <a:t>less reliable </a:t>
            </a:r>
            <a:r>
              <a:rPr lang="en-US" sz="2400" b="0" dirty="0" smtClean="0"/>
              <a:t>unit of measurement. </a:t>
            </a:r>
          </a:p>
          <a:p>
            <a:r>
              <a:rPr lang="en-US" sz="2400" b="0" dirty="0" smtClean="0"/>
              <a:t>Calculations are hard when inflation is high.</a:t>
            </a:r>
          </a:p>
          <a:p>
            <a:pPr marL="514350" indent="-514350"/>
            <a:endParaRPr lang="en-US" sz="2800" dirty="0" smtClean="0"/>
          </a:p>
          <a:p>
            <a:endParaRPr lang="en-US" dirty="0"/>
          </a:p>
        </p:txBody>
      </p:sp>
      <p:pic>
        <p:nvPicPr>
          <p:cNvPr id="5" name="Picture 3"/>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4495800" y="4482322"/>
            <a:ext cx="4648200" cy="237567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629917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1"/>
            <a:ext cx="8229600" cy="914400"/>
          </a:xfrm>
        </p:spPr>
        <p:txBody>
          <a:bodyPr/>
          <a:lstStyle/>
          <a:p>
            <a:r>
              <a:rPr lang="en-US" smtClean="0">
                <a:latin typeface="Helvetica Neue" charset="0"/>
              </a:rPr>
              <a:t>The Cause of Inflation</a:t>
            </a:r>
          </a:p>
        </p:txBody>
      </p:sp>
      <p:sp>
        <p:nvSpPr>
          <p:cNvPr id="35843" name="Content Placeholder 2"/>
          <p:cNvSpPr>
            <a:spLocks noGrp="1"/>
          </p:cNvSpPr>
          <p:nvPr>
            <p:ph idx="1"/>
          </p:nvPr>
        </p:nvSpPr>
        <p:spPr>
          <a:xfrm>
            <a:off x="457200" y="1712913"/>
            <a:ext cx="8229600" cy="4895850"/>
          </a:xfrm>
        </p:spPr>
        <p:txBody>
          <a:bodyPr>
            <a:normAutofit lnSpcReduction="10000"/>
          </a:bodyPr>
          <a:lstStyle/>
          <a:p>
            <a:pPr eaLnBrk="1" hangingPunct="1"/>
            <a:r>
              <a:rPr lang="en-US" sz="2800" dirty="0" smtClean="0">
                <a:latin typeface="Arial" pitchFamily="34" charset="0"/>
              </a:rPr>
              <a:t>Demand-Pull inflation</a:t>
            </a:r>
          </a:p>
          <a:p>
            <a:pPr lvl="1" eaLnBrk="1" hangingPunct="1"/>
            <a:r>
              <a:rPr lang="en-US" sz="2400" dirty="0" smtClean="0">
                <a:latin typeface="Arial" pitchFamily="34" charset="0"/>
              </a:rPr>
              <a:t>Inflation caused by increased in Demand for goods.</a:t>
            </a:r>
            <a:endParaRPr lang="en-US" altLang="ja-JP" sz="2400" dirty="0" smtClean="0">
              <a:latin typeface="Arial" pitchFamily="34" charset="0"/>
            </a:endParaRPr>
          </a:p>
          <a:p>
            <a:pPr lvl="1" eaLnBrk="1" hangingPunct="1"/>
            <a:r>
              <a:rPr lang="en-US" altLang="ja-JP" sz="2400" dirty="0" smtClean="0">
                <a:latin typeface="Arial" pitchFamily="34" charset="0"/>
              </a:rPr>
              <a:t>A mild inflation is a good </a:t>
            </a:r>
            <a:r>
              <a:rPr lang="en-US" altLang="ja-JP" sz="2400" dirty="0" smtClean="0">
                <a:latin typeface="Arial" pitchFamily="34" charset="0"/>
              </a:rPr>
              <a:t>sign </a:t>
            </a:r>
            <a:r>
              <a:rPr lang="en-US" altLang="ja-JP" sz="2400" dirty="0" smtClean="0">
                <a:latin typeface="Arial" pitchFamily="34" charset="0"/>
              </a:rPr>
              <a:t>of a healthy economy.</a:t>
            </a:r>
          </a:p>
          <a:p>
            <a:pPr lvl="1" eaLnBrk="1" hangingPunct="1"/>
            <a:r>
              <a:rPr lang="en-US" altLang="ja-JP" sz="2400" dirty="0" smtClean="0">
                <a:latin typeface="Arial" pitchFamily="34" charset="0"/>
              </a:rPr>
              <a:t>A rush inflation is a bad sign:</a:t>
            </a:r>
          </a:p>
          <a:p>
            <a:pPr lvl="1" eaLnBrk="1" hangingPunct="1"/>
            <a:r>
              <a:rPr lang="en-US" altLang="ja-JP" sz="2400" dirty="0" smtClean="0">
                <a:latin typeface="Arial" pitchFamily="34" charset="0"/>
              </a:rPr>
              <a:t>	</a:t>
            </a:r>
            <a:r>
              <a:rPr lang="en-US" altLang="ja-JP" sz="2400" dirty="0" smtClean="0">
                <a:latin typeface="Arial" pitchFamily="34" charset="0"/>
              </a:rPr>
              <a:t>-“</a:t>
            </a:r>
            <a:r>
              <a:rPr lang="en-US" altLang="ja-JP" sz="2400" dirty="0" smtClean="0">
                <a:latin typeface="Arial" pitchFamily="34" charset="0"/>
              </a:rPr>
              <a:t>Irrational Exuberance” demand for housing </a:t>
            </a:r>
          </a:p>
          <a:p>
            <a:pPr lvl="1" eaLnBrk="1" hangingPunct="1"/>
            <a:r>
              <a:rPr lang="en-US" altLang="ja-JP" sz="2400" dirty="0" smtClean="0">
                <a:latin typeface="Arial" pitchFamily="34" charset="0"/>
              </a:rPr>
              <a:t>	</a:t>
            </a:r>
            <a:r>
              <a:rPr lang="en-US" altLang="ja-JP" sz="2400" dirty="0" smtClean="0">
                <a:latin typeface="Arial" pitchFamily="34" charset="0"/>
              </a:rPr>
              <a:t>-Speculation </a:t>
            </a:r>
            <a:r>
              <a:rPr lang="en-US" altLang="ja-JP" sz="2400" dirty="0" smtClean="0">
                <a:latin typeface="Arial" pitchFamily="34" charset="0"/>
              </a:rPr>
              <a:t>in the stock markets</a:t>
            </a:r>
          </a:p>
          <a:p>
            <a:pPr lvl="1" eaLnBrk="1" hangingPunct="1"/>
            <a:r>
              <a:rPr lang="en-US" altLang="ja-JP" sz="2400" dirty="0" smtClean="0">
                <a:latin typeface="Arial" pitchFamily="34" charset="0"/>
              </a:rPr>
              <a:t>	</a:t>
            </a:r>
          </a:p>
          <a:p>
            <a:pPr eaLnBrk="1" hangingPunct="1"/>
            <a:r>
              <a:rPr lang="en-US" sz="2800" dirty="0" smtClean="0">
                <a:latin typeface="Arial" pitchFamily="34" charset="0"/>
              </a:rPr>
              <a:t>Supply-Push inflation</a:t>
            </a:r>
          </a:p>
          <a:p>
            <a:pPr lvl="1" eaLnBrk="1" hangingPunct="1"/>
            <a:r>
              <a:rPr lang="en-US" sz="2400" dirty="0" smtClean="0">
                <a:latin typeface="Arial" pitchFamily="34" charset="0"/>
              </a:rPr>
              <a:t>1973 oil shock is an example.</a:t>
            </a:r>
          </a:p>
          <a:p>
            <a:pPr lvl="1" eaLnBrk="1" hangingPunct="1"/>
            <a:r>
              <a:rPr lang="en-US" sz="2400" dirty="0" smtClean="0">
                <a:latin typeface="Arial" pitchFamily="34" charset="0"/>
              </a:rPr>
              <a:t>A continuous increase in “money printing” as happened in Zimbabwe, 2008.</a:t>
            </a:r>
          </a:p>
          <a:p>
            <a:pPr eaLnBrk="1" hangingPunct="1"/>
            <a:endParaRPr lang="en-US" sz="2400" dirty="0" smtClean="0">
              <a:latin typeface="Arial" pitchFamily="34" charset="0"/>
            </a:endParaRPr>
          </a:p>
          <a:p>
            <a:pPr eaLnBrk="1" hangingPunct="1"/>
            <a:endParaRPr lang="en-US" sz="2800" dirty="0" smtClean="0">
              <a:latin typeface="Helvetica Neue" charset="0"/>
            </a:endParaRPr>
          </a:p>
        </p:txBody>
      </p:sp>
      <p:pic>
        <p:nvPicPr>
          <p:cNvPr id="35844" name="Picture 4" descr="I:\DirkTextbookN\Jpegs(All)\Macro Ch19-33\ch08\12_PRINECOMA_CH08.jpg"/>
          <p:cNvPicPr>
            <a:picLocks noChangeAspect="1" noChangeArrowheads="1"/>
          </p:cNvPicPr>
          <p:nvPr/>
        </p:nvPicPr>
        <p:blipFill>
          <a:blip r:embed="rId3" cstate="print"/>
          <a:srcRect/>
          <a:stretch>
            <a:fillRect/>
          </a:stretch>
        </p:blipFill>
        <p:spPr bwMode="auto">
          <a:xfrm>
            <a:off x="7666038" y="152400"/>
            <a:ext cx="1325562" cy="1282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animEffect transition="in" filter="barn(inVertical)">
                                      <p:cBhvr>
                                        <p:cTn id="7" dur="500"/>
                                        <p:tgtEl>
                                          <p:spTgt spid="358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843">
                                            <p:txEl>
                                              <p:pRg st="2" end="2"/>
                                            </p:txEl>
                                          </p:spTgt>
                                        </p:tgtEl>
                                        <p:attrNameLst>
                                          <p:attrName>style.visibility</p:attrName>
                                        </p:attrNameLst>
                                      </p:cBhvr>
                                      <p:to>
                                        <p:strVal val="visible"/>
                                      </p:to>
                                    </p:set>
                                    <p:animEffect transition="in" filter="barn(inVertical)">
                                      <p:cBhvr>
                                        <p:cTn id="12" dur="500"/>
                                        <p:tgtEl>
                                          <p:spTgt spid="358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barn(inVertical)">
                                      <p:cBhvr>
                                        <p:cTn id="17" dur="500"/>
                                        <p:tgtEl>
                                          <p:spTgt spid="358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5843">
                                            <p:txEl>
                                              <p:pRg st="4" end="4"/>
                                            </p:txEl>
                                          </p:spTgt>
                                        </p:tgtEl>
                                        <p:attrNameLst>
                                          <p:attrName>style.visibility</p:attrName>
                                        </p:attrNameLst>
                                      </p:cBhvr>
                                      <p:to>
                                        <p:strVal val="visible"/>
                                      </p:to>
                                    </p:set>
                                    <p:animEffect transition="in" filter="barn(inVertical)">
                                      <p:cBhvr>
                                        <p:cTn id="22" dur="500"/>
                                        <p:tgtEl>
                                          <p:spTgt spid="358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animEffect transition="in" filter="barn(inVertical)">
                                      <p:cBhvr>
                                        <p:cTn id="27" dur="500"/>
                                        <p:tgtEl>
                                          <p:spTgt spid="3584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5843">
                                            <p:txEl>
                                              <p:pRg st="6" end="6"/>
                                            </p:txEl>
                                          </p:spTgt>
                                        </p:tgtEl>
                                        <p:attrNameLst>
                                          <p:attrName>style.visibility</p:attrName>
                                        </p:attrNameLst>
                                      </p:cBhvr>
                                      <p:to>
                                        <p:strVal val="visible"/>
                                      </p:to>
                                    </p:set>
                                    <p:animEffect transition="in" filter="barn(inVertical)">
                                      <p:cBhvr>
                                        <p:cTn id="32" dur="500"/>
                                        <p:tgtEl>
                                          <p:spTgt spid="3584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5843">
                                            <p:txEl>
                                              <p:pRg st="0" end="0"/>
                                            </p:txEl>
                                          </p:spTgt>
                                        </p:tgtEl>
                                        <p:attrNameLst>
                                          <p:attrName>style.visibility</p:attrName>
                                        </p:attrNameLst>
                                      </p:cBhvr>
                                      <p:to>
                                        <p:strVal val="visible"/>
                                      </p:to>
                                    </p:set>
                                    <p:animEffect transition="in" filter="barn(inVertical)">
                                      <p:cBhvr>
                                        <p:cTn id="37" dur="500"/>
                                        <p:tgtEl>
                                          <p:spTgt spid="35843">
                                            <p:txEl>
                                              <p:pRg st="0" end="0"/>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5844"/>
                                        </p:tgtEl>
                                        <p:attrNameLst>
                                          <p:attrName>style.visibility</p:attrName>
                                        </p:attrNameLst>
                                      </p:cBhvr>
                                      <p:to>
                                        <p:strVal val="visible"/>
                                      </p:to>
                                    </p:set>
                                    <p:animEffect transition="in" filter="barn(inVertical)">
                                      <p:cBhvr>
                                        <p:cTn id="40" dur="500"/>
                                        <p:tgtEl>
                                          <p:spTgt spid="358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35843">
                                            <p:txEl>
                                              <p:pRg st="8" end="8"/>
                                            </p:txEl>
                                          </p:spTgt>
                                        </p:tgtEl>
                                        <p:attrNameLst>
                                          <p:attrName>style.visibility</p:attrName>
                                        </p:attrNameLst>
                                      </p:cBhvr>
                                      <p:to>
                                        <p:strVal val="visible"/>
                                      </p:to>
                                    </p:set>
                                    <p:animEffect transition="in" filter="barn(inVertical)">
                                      <p:cBhvr>
                                        <p:cTn id="45" dur="500"/>
                                        <p:tgtEl>
                                          <p:spTgt spid="3584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5843">
                                            <p:txEl>
                                              <p:pRg st="9" end="9"/>
                                            </p:txEl>
                                          </p:spTgt>
                                        </p:tgtEl>
                                        <p:attrNameLst>
                                          <p:attrName>style.visibility</p:attrName>
                                        </p:attrNameLst>
                                      </p:cBhvr>
                                      <p:to>
                                        <p:strVal val="visible"/>
                                      </p:to>
                                    </p:set>
                                    <p:animEffect transition="in" filter="barn(inVertical)">
                                      <p:cBhvr>
                                        <p:cTn id="50" dur="500"/>
                                        <p:tgtEl>
                                          <p:spTgt spid="3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Winners and Losers from Inflation</a:t>
            </a:r>
          </a:p>
        </p:txBody>
      </p:sp>
      <p:sp>
        <p:nvSpPr>
          <p:cNvPr id="3" name="Content Placeholder 2"/>
          <p:cNvSpPr>
            <a:spLocks noGrp="1"/>
          </p:cNvSpPr>
          <p:nvPr>
            <p:ph idx="1"/>
          </p:nvPr>
        </p:nvSpPr>
        <p:spPr>
          <a:xfrm>
            <a:off x="228600" y="990600"/>
            <a:ext cx="8839200" cy="5715000"/>
          </a:xfrm>
        </p:spPr>
        <p:txBody>
          <a:bodyPr>
            <a:normAutofit fontScale="92500" lnSpcReduction="10000"/>
          </a:bodyPr>
          <a:lstStyle/>
          <a:p>
            <a:r>
              <a:rPr lang="en-US" dirty="0" smtClean="0">
                <a:solidFill>
                  <a:srgbClr val="0070C0"/>
                </a:solidFill>
              </a:rPr>
              <a:t>If inflation is different from predictions, some will lose and some will benefit.</a:t>
            </a:r>
          </a:p>
          <a:p>
            <a:r>
              <a:rPr lang="en-US" i="1" dirty="0" smtClean="0">
                <a:solidFill>
                  <a:srgbClr val="990033"/>
                </a:solidFill>
              </a:rPr>
              <a:t>Interest </a:t>
            </a:r>
            <a:r>
              <a:rPr lang="en-US" i="1" dirty="0">
                <a:solidFill>
                  <a:srgbClr val="990033"/>
                </a:solidFill>
              </a:rPr>
              <a:t>rate: </a:t>
            </a:r>
            <a:r>
              <a:rPr lang="en-US" b="0" dirty="0" smtClean="0"/>
              <a:t>the </a:t>
            </a:r>
            <a:r>
              <a:rPr lang="en-US" b="0" dirty="0"/>
              <a:t>price </a:t>
            </a:r>
            <a:r>
              <a:rPr lang="en-US" b="0" dirty="0" smtClean="0"/>
              <a:t>that </a:t>
            </a:r>
            <a:r>
              <a:rPr lang="en-US" b="0" dirty="0"/>
              <a:t>a lender charges for the use of </a:t>
            </a:r>
            <a:r>
              <a:rPr lang="en-US" b="0" dirty="0" smtClean="0"/>
              <a:t>his or her savings </a:t>
            </a:r>
            <a:r>
              <a:rPr lang="en-US" b="0" dirty="0"/>
              <a:t>for one year.</a:t>
            </a:r>
          </a:p>
          <a:p>
            <a:r>
              <a:rPr lang="en-US" i="1" u="sng" dirty="0" smtClean="0">
                <a:solidFill>
                  <a:srgbClr val="990033"/>
                </a:solidFill>
              </a:rPr>
              <a:t>Nominal</a:t>
            </a:r>
            <a:r>
              <a:rPr lang="en-US" i="1" dirty="0" smtClean="0">
                <a:solidFill>
                  <a:srgbClr val="990033"/>
                </a:solidFill>
              </a:rPr>
              <a:t> interest rate: </a:t>
            </a:r>
            <a:r>
              <a:rPr lang="en-US" b="0" dirty="0" smtClean="0"/>
              <a:t>the </a:t>
            </a:r>
            <a:r>
              <a:rPr lang="en-US" b="0" dirty="0"/>
              <a:t>interest rate expressed in dollar terms.</a:t>
            </a:r>
          </a:p>
          <a:p>
            <a:r>
              <a:rPr lang="en-US" i="1" u="sng" dirty="0" smtClean="0">
                <a:solidFill>
                  <a:srgbClr val="990033"/>
                </a:solidFill>
              </a:rPr>
              <a:t>Real</a:t>
            </a:r>
            <a:r>
              <a:rPr lang="en-US" i="1" dirty="0" smtClean="0">
                <a:solidFill>
                  <a:srgbClr val="990033"/>
                </a:solidFill>
              </a:rPr>
              <a:t> interest rate: </a:t>
            </a:r>
            <a:r>
              <a:rPr lang="en-US" b="0" dirty="0" smtClean="0"/>
              <a:t>the </a:t>
            </a:r>
            <a:r>
              <a:rPr lang="en-US" b="0" dirty="0"/>
              <a:t>nominal interest rate minus the rate of </a:t>
            </a:r>
            <a:r>
              <a:rPr lang="en-US" b="0" dirty="0" smtClean="0"/>
              <a:t>inflation.</a:t>
            </a:r>
          </a:p>
          <a:p>
            <a:r>
              <a:rPr lang="en-US" b="0" dirty="0" smtClean="0"/>
              <a:t>	</a:t>
            </a:r>
            <a:r>
              <a:rPr lang="en-US" b="0" dirty="0" err="1" smtClean="0"/>
              <a:t>eg</a:t>
            </a:r>
            <a:r>
              <a:rPr lang="en-US" b="0" dirty="0" smtClean="0"/>
              <a:t>: if nominal rate is 5%, and inflation is 13%,</a:t>
            </a:r>
          </a:p>
          <a:p>
            <a:r>
              <a:rPr lang="en-US" b="0" dirty="0" smtClean="0"/>
              <a:t>	the real interest rate is: 5%-13% = -8%</a:t>
            </a:r>
          </a:p>
          <a:p>
            <a:r>
              <a:rPr lang="en-US" b="0" dirty="0" smtClean="0"/>
              <a:t>-For a borrower: now paying zilch!</a:t>
            </a:r>
          </a:p>
          <a:p>
            <a:r>
              <a:rPr lang="en-US" b="0" dirty="0" smtClean="0"/>
              <a:t>- For a lender (bank): now get nothing! </a:t>
            </a:r>
            <a:endParaRPr lang="en-US" dirty="0"/>
          </a:p>
          <a:p>
            <a:endParaRPr lang="en-US" dirty="0"/>
          </a:p>
        </p:txBody>
      </p:sp>
    </p:spTree>
    <p:extLst>
      <p:ext uri="{BB962C8B-B14F-4D97-AF65-F5344CB8AC3E}">
        <p14:creationId xmlns="" xmlns:p14="http://schemas.microsoft.com/office/powerpoint/2010/main" val="3834168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Winners and Losers from Inflation</a:t>
            </a:r>
          </a:p>
        </p:txBody>
      </p:sp>
      <p:pic>
        <p:nvPicPr>
          <p:cNvPr id="6" name="Content Placeholder 4"/>
          <p:cNvPicPr>
            <a:picLocks noChangeAspect="1"/>
          </p:cNvPicPr>
          <p:nvPr/>
        </p:nvPicPr>
        <p:blipFill rotWithShape="1">
          <a:blip r:embed="rId2" cstate="print">
            <a:extLst>
              <a:ext uri="{28A0092B-C50C-407E-A947-70E740481C1C}">
                <a14:useLocalDpi xmlns="" xmlns:a14="http://schemas.microsoft.com/office/drawing/2010/main"/>
              </a:ext>
            </a:extLst>
          </a:blip>
          <a:srcRect l="34331" t="10564" r="30054" b="14572"/>
          <a:stretch/>
        </p:blipFill>
        <p:spPr>
          <a:xfrm>
            <a:off x="3886200" y="4267200"/>
            <a:ext cx="1519829" cy="2396067"/>
          </a:xfrm>
          <a:prstGeom prst="rect">
            <a:avLst/>
          </a:prstGeom>
          <a:ln>
            <a:noFill/>
          </a:ln>
          <a:effectLst>
            <a:outerShdw blurRad="292100" dist="139700" dir="2700000" algn="tl" rotWithShape="0">
              <a:srgbClr val="333333">
                <a:alpha val="65000"/>
              </a:srgbClr>
            </a:outerShdw>
          </a:effectLst>
        </p:spPr>
      </p:pic>
      <p:sp>
        <p:nvSpPr>
          <p:cNvPr id="7" name="Content Placeholder 6"/>
          <p:cNvSpPr>
            <a:spLocks noGrp="1"/>
          </p:cNvSpPr>
          <p:nvPr>
            <p:ph idx="1"/>
          </p:nvPr>
        </p:nvSpPr>
        <p:spPr>
          <a:xfrm>
            <a:off x="228600" y="990600"/>
            <a:ext cx="8610600" cy="4724400"/>
          </a:xfrm>
        </p:spPr>
        <p:txBody>
          <a:bodyPr/>
          <a:lstStyle/>
          <a:p>
            <a:r>
              <a:rPr lang="en-US" sz="2800" dirty="0"/>
              <a:t>Americans who took out </a:t>
            </a:r>
            <a:r>
              <a:rPr lang="en-US" sz="2800" dirty="0" smtClean="0"/>
              <a:t>mortgages (fixed at 5% rate)  </a:t>
            </a:r>
            <a:r>
              <a:rPr lang="en-US" sz="2800" dirty="0"/>
              <a:t>in the early </a:t>
            </a:r>
            <a:r>
              <a:rPr lang="en-US" sz="2800" dirty="0" smtClean="0"/>
              <a:t>1970s quickly </a:t>
            </a:r>
            <a:r>
              <a:rPr lang="en-US" sz="2800" dirty="0"/>
              <a:t>found their </a:t>
            </a:r>
            <a:r>
              <a:rPr lang="en-US" sz="2800" dirty="0">
                <a:solidFill>
                  <a:srgbClr val="0070C0"/>
                </a:solidFill>
              </a:rPr>
              <a:t>real payments reduced by </a:t>
            </a:r>
            <a:r>
              <a:rPr lang="en-US" sz="2800" u="sng" dirty="0">
                <a:solidFill>
                  <a:srgbClr val="0070C0"/>
                </a:solidFill>
              </a:rPr>
              <a:t>higher-than-expected</a:t>
            </a:r>
            <a:r>
              <a:rPr lang="en-US" sz="2800" dirty="0">
                <a:solidFill>
                  <a:srgbClr val="0070C0"/>
                </a:solidFill>
              </a:rPr>
              <a:t> </a:t>
            </a:r>
            <a:r>
              <a:rPr lang="en-US" sz="2800" dirty="0" smtClean="0">
                <a:solidFill>
                  <a:srgbClr val="0070C0"/>
                </a:solidFill>
              </a:rPr>
              <a:t>inflation. </a:t>
            </a:r>
          </a:p>
          <a:p>
            <a:pPr lvl="1"/>
            <a:r>
              <a:rPr lang="en-US" sz="2400" i="1" dirty="0" smtClean="0">
                <a:solidFill>
                  <a:schemeClr val="tx1">
                    <a:lumMod val="65000"/>
                    <a:lumOff val="35000"/>
                  </a:schemeClr>
                </a:solidFill>
              </a:rPr>
              <a:t>(Due to Oil Crisis in the 70s, Inflation rate suddenly shoot up to double digit; and Home Loans in the 7os are “Fixed” rather “Adjustable” rate that we know now.)   Many banks collapsed due to the negative real interest rates, and they now introduced the Adjustable Mortgage rate.</a:t>
            </a:r>
          </a:p>
          <a:p>
            <a:pPr lvl="1"/>
            <a:endParaRPr lang="en-US" i="1" dirty="0">
              <a:solidFill>
                <a:schemeClr val="tx1">
                  <a:lumMod val="65000"/>
                  <a:lumOff val="35000"/>
                </a:schemeClr>
              </a:solidFill>
            </a:endParaRPr>
          </a:p>
        </p:txBody>
      </p:sp>
      <p:pic>
        <p:nvPicPr>
          <p:cNvPr id="8" name="Content Placeholder 4"/>
          <p:cNvPicPr>
            <a:picLocks noChangeAspect="1"/>
          </p:cNvPicPr>
          <p:nvPr/>
        </p:nvPicPr>
        <p:blipFill rotWithShape="1">
          <a:blip r:embed="rId3" cstate="print">
            <a:extLst>
              <a:ext uri="{28A0092B-C50C-407E-A947-70E740481C1C}">
                <a14:useLocalDpi xmlns="" xmlns:a14="http://schemas.microsoft.com/office/drawing/2010/main"/>
              </a:ext>
            </a:extLst>
          </a:blip>
          <a:srcRect t="21312" r="64754" b="14025"/>
          <a:stretch/>
        </p:blipFill>
        <p:spPr>
          <a:xfrm>
            <a:off x="2296565" y="4373032"/>
            <a:ext cx="1587536" cy="2184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4007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GDP &amp; Inequality</a:t>
            </a:r>
            <a:endParaRPr lang="en-US" dirty="0"/>
          </a:p>
        </p:txBody>
      </p:sp>
      <p:sp>
        <p:nvSpPr>
          <p:cNvPr id="3" name="Content Placeholder 2"/>
          <p:cNvSpPr>
            <a:spLocks noGrp="1"/>
          </p:cNvSpPr>
          <p:nvPr>
            <p:ph idx="1"/>
          </p:nvPr>
        </p:nvSpPr>
        <p:spPr>
          <a:xfrm>
            <a:off x="228600" y="990600"/>
            <a:ext cx="8839200" cy="5638800"/>
          </a:xfrm>
        </p:spPr>
        <p:txBody>
          <a:bodyPr>
            <a:normAutofit fontScale="85000" lnSpcReduction="10000"/>
          </a:bodyPr>
          <a:lstStyle/>
          <a:p>
            <a:r>
              <a:rPr lang="en-US" dirty="0" smtClean="0"/>
              <a:t>+ GDP measures the “overall” performance of an economy</a:t>
            </a:r>
          </a:p>
          <a:p>
            <a:r>
              <a:rPr lang="en-US" dirty="0" smtClean="0"/>
              <a:t>+ GDP gives a quick assessment when slowdown (recession) or heating up (expansion)</a:t>
            </a:r>
          </a:p>
          <a:p>
            <a:pPr>
              <a:buFontTx/>
              <a:buChar char="-"/>
            </a:pPr>
            <a:r>
              <a:rPr lang="en-US" dirty="0" smtClean="0"/>
              <a:t>GDP does not show the Inequality and poverty</a:t>
            </a:r>
          </a:p>
          <a:p>
            <a:r>
              <a:rPr lang="en-US" dirty="0" smtClean="0"/>
              <a:t>- </a:t>
            </a:r>
            <a:r>
              <a:rPr lang="en-US" dirty="0" err="1" smtClean="0"/>
              <a:t>Gini</a:t>
            </a:r>
            <a:r>
              <a:rPr lang="en-US" dirty="0" smtClean="0"/>
              <a:t> coefficient: </a:t>
            </a:r>
            <a:r>
              <a:rPr lang="en-US" sz="3000" dirty="0" smtClean="0"/>
              <a:t>a measure of %wealth v. % population; index between 0 – 1 (or 100%); 1 being max inequality.  Current range: 0.24 – 0. 64; US is 0.44, Sweden 0.24 </a:t>
            </a:r>
            <a:endParaRPr lang="en-US" dirty="0" smtClean="0"/>
          </a:p>
          <a:p>
            <a:pPr>
              <a:buFontTx/>
              <a:buChar char="-"/>
            </a:pPr>
            <a:r>
              <a:rPr lang="en-US" dirty="0" smtClean="0"/>
              <a:t>poverty: 15% US population, social mobility, inter-generational persistence of poverty</a:t>
            </a:r>
          </a:p>
          <a:p>
            <a:pPr>
              <a:buFontTx/>
              <a:buChar char="-"/>
            </a:pPr>
            <a:r>
              <a:rPr lang="en-US" dirty="0" smtClean="0"/>
              <a:t>Informal economy (underground economy/black market):  farming, barter</a:t>
            </a:r>
          </a:p>
          <a:p>
            <a:pPr>
              <a:buFontTx/>
              <a:buChar char="-"/>
            </a:pPr>
            <a:r>
              <a:rPr lang="en-US" dirty="0" smtClean="0"/>
              <a:t>Population structures: young-old workers, male-female workers, sparsely-populated v. dense-populated)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pc="0" dirty="0"/>
              <a:t>GDP and the </a:t>
            </a:r>
            <a:r>
              <a:rPr lang="en-US" spc="0" dirty="0" smtClean="0"/>
              <a:t>Meaning of Life</a:t>
            </a:r>
            <a:endParaRPr lang="en-US" spc="0" dirty="0"/>
          </a:p>
        </p:txBody>
      </p:sp>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0" y="1905000"/>
            <a:ext cx="8763000" cy="4240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7987" name="Rectangle 3"/>
          <p:cNvSpPr>
            <a:spLocks noGrp="1" noChangeArrowheads="1"/>
          </p:cNvSpPr>
          <p:nvPr>
            <p:ph idx="1"/>
          </p:nvPr>
        </p:nvSpPr>
        <p:spPr>
          <a:xfrm>
            <a:off x="228600" y="914400"/>
            <a:ext cx="8839200" cy="4724400"/>
          </a:xfrm>
        </p:spPr>
        <p:txBody>
          <a:bodyPr/>
          <a:lstStyle/>
          <a:p>
            <a:pPr>
              <a:spcBef>
                <a:spcPct val="0"/>
              </a:spcBef>
            </a:pPr>
            <a:r>
              <a:rPr lang="en-US" sz="2400" dirty="0" smtClean="0"/>
              <a:t>Rich </a:t>
            </a:r>
            <a:r>
              <a:rPr lang="en-US" sz="2400" dirty="0"/>
              <a:t>is </a:t>
            </a:r>
            <a:r>
              <a:rPr lang="en-US" sz="2400" dirty="0" smtClean="0"/>
              <a:t>better.   But….</a:t>
            </a:r>
            <a:endParaRPr lang="en-US" sz="2400" dirty="0"/>
          </a:p>
          <a:p>
            <a:pPr lvl="1">
              <a:spcBef>
                <a:spcPct val="0"/>
              </a:spcBef>
            </a:pPr>
            <a:r>
              <a:rPr lang="en-US" sz="2000" dirty="0" smtClean="0"/>
              <a:t>Money </a:t>
            </a:r>
            <a:r>
              <a:rPr lang="en-US" sz="2000" dirty="0"/>
              <a:t>matters less as you grow </a:t>
            </a:r>
            <a:r>
              <a:rPr lang="en-US" sz="2000" dirty="0" smtClean="0"/>
              <a:t>richer.</a:t>
            </a:r>
            <a:endParaRPr lang="en-US" sz="2000" dirty="0"/>
          </a:p>
          <a:p>
            <a:pPr lvl="1">
              <a:spcBef>
                <a:spcPct val="0"/>
              </a:spcBef>
            </a:pPr>
            <a:r>
              <a:rPr lang="en-US" sz="2000" dirty="0"/>
              <a:t>Money </a:t>
            </a:r>
            <a:r>
              <a:rPr lang="en-US" sz="2000" dirty="0" smtClean="0"/>
              <a:t>is not everything.   </a:t>
            </a:r>
            <a:endParaRPr lang="en-US" sz="2000" dirty="0"/>
          </a:p>
        </p:txBody>
      </p:sp>
      <p:sp>
        <p:nvSpPr>
          <p:cNvPr id="4" name="Rectangle 3"/>
          <p:cNvSpPr/>
          <p:nvPr/>
        </p:nvSpPr>
        <p:spPr>
          <a:xfrm>
            <a:off x="6248400" y="6324600"/>
            <a:ext cx="1927515" cy="276999"/>
          </a:xfrm>
          <a:prstGeom prst="rect">
            <a:avLst/>
          </a:prstGeom>
        </p:spPr>
        <p:txBody>
          <a:bodyPr wrap="none">
            <a:spAutoFit/>
          </a:bodyPr>
          <a:lstStyle/>
          <a:p>
            <a:r>
              <a:rPr lang="en-US" sz="1200" i="1" dirty="0">
                <a:solidFill>
                  <a:schemeClr val="tx1">
                    <a:lumMod val="65000"/>
                    <a:lumOff val="35000"/>
                  </a:schemeClr>
                </a:solidFill>
                <a:latin typeface="Candara" pitchFamily="34" charset="0"/>
              </a:rPr>
              <a:t>Source: Gallup; World Bank.</a:t>
            </a:r>
          </a:p>
        </p:txBody>
      </p:sp>
    </p:spTree>
    <p:extLst>
      <p:ext uri="{BB962C8B-B14F-4D97-AF65-F5344CB8AC3E}">
        <p14:creationId xmlns:p14="http://schemas.microsoft.com/office/powerpoint/2010/main" xmlns="" val="3485947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7987">
                                            <p:bg/>
                                          </p:spTgt>
                                        </p:tgtEl>
                                        <p:attrNameLst>
                                          <p:attrName>style.visibility</p:attrName>
                                        </p:attrNameLst>
                                      </p:cBhvr>
                                      <p:to>
                                        <p:strVal val="visible"/>
                                      </p:to>
                                    </p:set>
                                    <p:animEffect transition="in" filter="fade">
                                      <p:cBhvr>
                                        <p:cTn id="7" dur="500"/>
                                        <p:tgtEl>
                                          <p:spTgt spid="297987">
                                            <p:bg/>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7987">
                                            <p:txEl>
                                              <p:pRg st="0" end="0"/>
                                            </p:txEl>
                                          </p:spTgt>
                                        </p:tgtEl>
                                        <p:attrNameLst>
                                          <p:attrName>style.visibility</p:attrName>
                                        </p:attrNameLst>
                                      </p:cBhvr>
                                      <p:to>
                                        <p:strVal val="visible"/>
                                      </p:to>
                                    </p:set>
                                    <p:animEffect transition="in" filter="fade">
                                      <p:cBhvr>
                                        <p:cTn id="11" dur="500"/>
                                        <p:tgtEl>
                                          <p:spTgt spid="29798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7987">
                                            <p:txEl>
                                              <p:pRg st="1" end="1"/>
                                            </p:txEl>
                                          </p:spTgt>
                                        </p:tgtEl>
                                        <p:attrNameLst>
                                          <p:attrName>style.visibility</p:attrName>
                                        </p:attrNameLst>
                                      </p:cBhvr>
                                      <p:to>
                                        <p:strVal val="visible"/>
                                      </p:to>
                                    </p:set>
                                    <p:animEffect transition="in" filter="fade">
                                      <p:cBhvr>
                                        <p:cTn id="14" dur="500"/>
                                        <p:tgtEl>
                                          <p:spTgt spid="297987">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7987">
                                            <p:txEl>
                                              <p:pRg st="2" end="2"/>
                                            </p:txEl>
                                          </p:spTgt>
                                        </p:tgtEl>
                                        <p:attrNameLst>
                                          <p:attrName>style.visibility</p:attrName>
                                        </p:attrNameLst>
                                      </p:cBhvr>
                                      <p:to>
                                        <p:strVal val="visible"/>
                                      </p:to>
                                    </p:set>
                                    <p:animEffect transition="in" filter="fade">
                                      <p:cBhvr>
                                        <p:cTn id="17" dur="500"/>
                                        <p:tgtEl>
                                          <p:spTgt spid="297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Rot="1" noChangeArrowheads="1"/>
          </p:cNvSpPr>
          <p:nvPr>
            <p:ph type="title"/>
          </p:nvPr>
        </p:nvSpPr>
        <p:spPr/>
        <p:txBody>
          <a:bodyPr>
            <a:normAutofit/>
          </a:bodyPr>
          <a:lstStyle/>
          <a:p>
            <a:r>
              <a:rPr lang="en-US" sz="3600" spc="0" dirty="0" smtClean="0"/>
              <a:t>Circular-Flow: 4 Players, 3 Markets</a:t>
            </a:r>
            <a:endParaRPr lang="en-US" sz="3600" spc="0" dirty="0"/>
          </a:p>
        </p:txBody>
      </p:sp>
      <p:sp>
        <p:nvSpPr>
          <p:cNvPr id="330755" name="Freeform 3"/>
          <p:cNvSpPr>
            <a:spLocks/>
          </p:cNvSpPr>
          <p:nvPr/>
        </p:nvSpPr>
        <p:spPr bwMode="auto">
          <a:xfrm>
            <a:off x="5306218" y="1219200"/>
            <a:ext cx="3304381" cy="1828800"/>
          </a:xfrm>
          <a:custGeom>
            <a:avLst/>
            <a:gdLst>
              <a:gd name="T0" fmla="*/ 0 w 328"/>
              <a:gd name="T1" fmla="*/ 0 h 291"/>
              <a:gd name="T2" fmla="*/ 218 w 328"/>
              <a:gd name="T3" fmla="*/ 0 h 291"/>
              <a:gd name="T4" fmla="*/ 328 w 328"/>
              <a:gd name="T5" fmla="*/ 110 h 291"/>
              <a:gd name="T6" fmla="*/ 328 w 328"/>
              <a:gd name="T7" fmla="*/ 291 h 291"/>
            </a:gdLst>
            <a:ahLst/>
            <a:cxnLst>
              <a:cxn ang="0">
                <a:pos x="T0" y="T1"/>
              </a:cxn>
              <a:cxn ang="0">
                <a:pos x="T2" y="T3"/>
              </a:cxn>
              <a:cxn ang="0">
                <a:pos x="T4" y="T5"/>
              </a:cxn>
              <a:cxn ang="0">
                <a:pos x="T6" y="T7"/>
              </a:cxn>
            </a:cxnLst>
            <a:rect l="0" t="0" r="r" b="b"/>
            <a:pathLst>
              <a:path w="328" h="291">
                <a:moveTo>
                  <a:pt x="0" y="0"/>
                </a:moveTo>
                <a:cubicBezTo>
                  <a:pt x="218" y="0"/>
                  <a:pt x="218" y="0"/>
                  <a:pt x="218" y="0"/>
                </a:cubicBezTo>
                <a:cubicBezTo>
                  <a:pt x="279" y="0"/>
                  <a:pt x="328" y="49"/>
                  <a:pt x="328" y="110"/>
                </a:cubicBezTo>
                <a:cubicBezTo>
                  <a:pt x="328" y="291"/>
                  <a:pt x="328" y="291"/>
                  <a:pt x="328" y="291"/>
                </a:cubicBezTo>
              </a:path>
            </a:pathLst>
          </a:custGeom>
          <a:noFill/>
          <a:ln w="90551" cap="flat">
            <a:solidFill>
              <a:srgbClr val="00808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56" name="Freeform 4"/>
          <p:cNvSpPr>
            <a:spLocks/>
          </p:cNvSpPr>
          <p:nvPr/>
        </p:nvSpPr>
        <p:spPr bwMode="auto">
          <a:xfrm>
            <a:off x="5223932" y="1016001"/>
            <a:ext cx="249238" cy="406400"/>
          </a:xfrm>
          <a:custGeom>
            <a:avLst/>
            <a:gdLst>
              <a:gd name="T0" fmla="*/ 29 w 41"/>
              <a:gd name="T1" fmla="*/ 34 h 67"/>
              <a:gd name="T2" fmla="*/ 41 w 41"/>
              <a:gd name="T3" fmla="*/ 67 h 67"/>
              <a:gd name="T4" fmla="*/ 0 w 41"/>
              <a:gd name="T5" fmla="*/ 34 h 67"/>
              <a:gd name="T6" fmla="*/ 41 w 41"/>
              <a:gd name="T7" fmla="*/ 0 h 67"/>
              <a:gd name="T8" fmla="*/ 29 w 41"/>
              <a:gd name="T9" fmla="*/ 34 h 67"/>
            </a:gdLst>
            <a:ahLst/>
            <a:cxnLst>
              <a:cxn ang="0">
                <a:pos x="T0" y="T1"/>
              </a:cxn>
              <a:cxn ang="0">
                <a:pos x="T2" y="T3"/>
              </a:cxn>
              <a:cxn ang="0">
                <a:pos x="T4" y="T5"/>
              </a:cxn>
              <a:cxn ang="0">
                <a:pos x="T6" y="T7"/>
              </a:cxn>
              <a:cxn ang="0">
                <a:pos x="T8" y="T9"/>
              </a:cxn>
            </a:cxnLst>
            <a:rect l="0" t="0" r="r" b="b"/>
            <a:pathLst>
              <a:path w="41" h="67">
                <a:moveTo>
                  <a:pt x="29" y="34"/>
                </a:moveTo>
                <a:cubicBezTo>
                  <a:pt x="37" y="41"/>
                  <a:pt x="40" y="57"/>
                  <a:pt x="41" y="67"/>
                </a:cubicBezTo>
                <a:cubicBezTo>
                  <a:pt x="30" y="53"/>
                  <a:pt x="16" y="41"/>
                  <a:pt x="0" y="34"/>
                </a:cubicBezTo>
                <a:cubicBezTo>
                  <a:pt x="16" y="27"/>
                  <a:pt x="30" y="14"/>
                  <a:pt x="41" y="0"/>
                </a:cubicBezTo>
                <a:cubicBezTo>
                  <a:pt x="40" y="11"/>
                  <a:pt x="37" y="25"/>
                  <a:pt x="29" y="34"/>
                </a:cubicBezTo>
                <a:close/>
              </a:path>
            </a:pathLst>
          </a:custGeom>
          <a:solidFill>
            <a:srgbClr val="008080"/>
          </a:solidFill>
          <a:ln w="9525">
            <a:noFill/>
            <a:round/>
            <a:headEnd/>
            <a:tailEnd/>
          </a:ln>
        </p:spPr>
        <p:txBody>
          <a:bodyPr/>
          <a:lstStyle/>
          <a:p>
            <a:endParaRPr lang="en-US" dirty="0">
              <a:solidFill>
                <a:srgbClr val="0070C0"/>
              </a:solidFill>
            </a:endParaRPr>
          </a:p>
        </p:txBody>
      </p:sp>
      <p:sp>
        <p:nvSpPr>
          <p:cNvPr id="330757" name="Freeform 5"/>
          <p:cNvSpPr>
            <a:spLocks/>
          </p:cNvSpPr>
          <p:nvPr/>
        </p:nvSpPr>
        <p:spPr bwMode="auto">
          <a:xfrm>
            <a:off x="533400" y="1219200"/>
            <a:ext cx="3260544" cy="1447800"/>
          </a:xfrm>
          <a:custGeom>
            <a:avLst/>
            <a:gdLst>
              <a:gd name="T0" fmla="*/ 0 w 375"/>
              <a:gd name="T1" fmla="*/ 262 h 262"/>
              <a:gd name="T2" fmla="*/ 0 w 375"/>
              <a:gd name="T3" fmla="*/ 110 h 262"/>
              <a:gd name="T4" fmla="*/ 110 w 375"/>
              <a:gd name="T5" fmla="*/ 0 h 262"/>
              <a:gd name="T6" fmla="*/ 375 w 375"/>
              <a:gd name="T7" fmla="*/ 0 h 262"/>
            </a:gdLst>
            <a:ahLst/>
            <a:cxnLst>
              <a:cxn ang="0">
                <a:pos x="T0" y="T1"/>
              </a:cxn>
              <a:cxn ang="0">
                <a:pos x="T2" y="T3"/>
              </a:cxn>
              <a:cxn ang="0">
                <a:pos x="T4" y="T5"/>
              </a:cxn>
              <a:cxn ang="0">
                <a:pos x="T6" y="T7"/>
              </a:cxn>
            </a:cxnLst>
            <a:rect l="0" t="0" r="r" b="b"/>
            <a:pathLst>
              <a:path w="375" h="262">
                <a:moveTo>
                  <a:pt x="0" y="262"/>
                </a:moveTo>
                <a:cubicBezTo>
                  <a:pt x="0" y="110"/>
                  <a:pt x="0" y="110"/>
                  <a:pt x="0" y="110"/>
                </a:cubicBezTo>
                <a:cubicBezTo>
                  <a:pt x="0" y="49"/>
                  <a:pt x="49" y="0"/>
                  <a:pt x="110" y="0"/>
                </a:cubicBezTo>
                <a:cubicBezTo>
                  <a:pt x="375" y="0"/>
                  <a:pt x="375" y="0"/>
                  <a:pt x="375" y="0"/>
                </a:cubicBezTo>
              </a:path>
            </a:pathLst>
          </a:custGeom>
          <a:noFill/>
          <a:ln w="90551" cap="flat">
            <a:solidFill>
              <a:srgbClr val="00808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58" name="Freeform 6"/>
          <p:cNvSpPr>
            <a:spLocks/>
          </p:cNvSpPr>
          <p:nvPr/>
        </p:nvSpPr>
        <p:spPr bwMode="auto">
          <a:xfrm>
            <a:off x="321734" y="2590800"/>
            <a:ext cx="407988" cy="249238"/>
          </a:xfrm>
          <a:custGeom>
            <a:avLst/>
            <a:gdLst>
              <a:gd name="T0" fmla="*/ 34 w 67"/>
              <a:gd name="T1" fmla="*/ 12 h 41"/>
              <a:gd name="T2" fmla="*/ 67 w 67"/>
              <a:gd name="T3" fmla="*/ 0 h 41"/>
              <a:gd name="T4" fmla="*/ 34 w 67"/>
              <a:gd name="T5" fmla="*/ 41 h 41"/>
              <a:gd name="T6" fmla="*/ 0 w 67"/>
              <a:gd name="T7" fmla="*/ 0 h 41"/>
              <a:gd name="T8" fmla="*/ 34 w 67"/>
              <a:gd name="T9" fmla="*/ 12 h 41"/>
            </a:gdLst>
            <a:ahLst/>
            <a:cxnLst>
              <a:cxn ang="0">
                <a:pos x="T0" y="T1"/>
              </a:cxn>
              <a:cxn ang="0">
                <a:pos x="T2" y="T3"/>
              </a:cxn>
              <a:cxn ang="0">
                <a:pos x="T4" y="T5"/>
              </a:cxn>
              <a:cxn ang="0">
                <a:pos x="T6" y="T7"/>
              </a:cxn>
              <a:cxn ang="0">
                <a:pos x="T8" y="T9"/>
              </a:cxn>
            </a:cxnLst>
            <a:rect l="0" t="0" r="r" b="b"/>
            <a:pathLst>
              <a:path w="67" h="41">
                <a:moveTo>
                  <a:pt x="34" y="12"/>
                </a:moveTo>
                <a:cubicBezTo>
                  <a:pt x="41" y="4"/>
                  <a:pt x="57" y="0"/>
                  <a:pt x="67" y="0"/>
                </a:cubicBezTo>
                <a:cubicBezTo>
                  <a:pt x="53" y="11"/>
                  <a:pt x="41" y="24"/>
                  <a:pt x="34" y="41"/>
                </a:cubicBezTo>
                <a:cubicBezTo>
                  <a:pt x="27" y="24"/>
                  <a:pt x="14" y="11"/>
                  <a:pt x="0" y="0"/>
                </a:cubicBezTo>
                <a:cubicBezTo>
                  <a:pt x="12" y="1"/>
                  <a:pt x="25" y="4"/>
                  <a:pt x="34" y="12"/>
                </a:cubicBezTo>
                <a:close/>
              </a:path>
            </a:pathLst>
          </a:custGeom>
          <a:solidFill>
            <a:srgbClr val="008080"/>
          </a:solidFill>
          <a:ln>
            <a:noFill/>
          </a:ln>
        </p:spPr>
        <p:txBody>
          <a:bodyPr/>
          <a:lstStyle/>
          <a:p>
            <a:endParaRPr lang="en-US" dirty="0"/>
          </a:p>
        </p:txBody>
      </p:sp>
      <p:sp>
        <p:nvSpPr>
          <p:cNvPr id="330759" name="Freeform 7"/>
          <p:cNvSpPr>
            <a:spLocks/>
          </p:cNvSpPr>
          <p:nvPr/>
        </p:nvSpPr>
        <p:spPr bwMode="auto">
          <a:xfrm>
            <a:off x="5105400" y="2154237"/>
            <a:ext cx="2590800" cy="725488"/>
          </a:xfrm>
          <a:custGeom>
            <a:avLst/>
            <a:gdLst>
              <a:gd name="T0" fmla="*/ 287 w 287"/>
              <a:gd name="T1" fmla="*/ 166 h 166"/>
              <a:gd name="T2" fmla="*/ 287 w 287"/>
              <a:gd name="T3" fmla="*/ 110 h 166"/>
              <a:gd name="T4" fmla="*/ 177 w 287"/>
              <a:gd name="T5" fmla="*/ 0 h 166"/>
              <a:gd name="T6" fmla="*/ 0 w 287"/>
              <a:gd name="T7" fmla="*/ 0 h 166"/>
            </a:gdLst>
            <a:ahLst/>
            <a:cxnLst>
              <a:cxn ang="0">
                <a:pos x="T0" y="T1"/>
              </a:cxn>
              <a:cxn ang="0">
                <a:pos x="T2" y="T3"/>
              </a:cxn>
              <a:cxn ang="0">
                <a:pos x="T4" y="T5"/>
              </a:cxn>
              <a:cxn ang="0">
                <a:pos x="T6" y="T7"/>
              </a:cxn>
            </a:cxnLst>
            <a:rect l="0" t="0" r="r" b="b"/>
            <a:pathLst>
              <a:path w="287" h="166">
                <a:moveTo>
                  <a:pt x="287" y="166"/>
                </a:moveTo>
                <a:cubicBezTo>
                  <a:pt x="287" y="110"/>
                  <a:pt x="287" y="110"/>
                  <a:pt x="287" y="110"/>
                </a:cubicBezTo>
                <a:cubicBezTo>
                  <a:pt x="287" y="49"/>
                  <a:pt x="237" y="0"/>
                  <a:pt x="177" y="0"/>
                </a:cubicBezTo>
                <a:cubicBezTo>
                  <a:pt x="0" y="0"/>
                  <a:pt x="0" y="0"/>
                  <a:pt x="0" y="0"/>
                </a:cubicBezTo>
              </a:path>
            </a:pathLst>
          </a:custGeom>
          <a:noFill/>
          <a:ln w="90551"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60" name="Freeform 8"/>
          <p:cNvSpPr>
            <a:spLocks/>
          </p:cNvSpPr>
          <p:nvPr/>
        </p:nvSpPr>
        <p:spPr bwMode="auto">
          <a:xfrm>
            <a:off x="7493001" y="2798762"/>
            <a:ext cx="404813" cy="249238"/>
          </a:xfrm>
          <a:custGeom>
            <a:avLst/>
            <a:gdLst>
              <a:gd name="T0" fmla="*/ 34 w 67"/>
              <a:gd name="T1" fmla="*/ 12 h 41"/>
              <a:gd name="T2" fmla="*/ 0 w 67"/>
              <a:gd name="T3" fmla="*/ 0 h 41"/>
              <a:gd name="T4" fmla="*/ 34 w 67"/>
              <a:gd name="T5" fmla="*/ 41 h 41"/>
              <a:gd name="T6" fmla="*/ 67 w 67"/>
              <a:gd name="T7" fmla="*/ 0 h 41"/>
              <a:gd name="T8" fmla="*/ 34 w 67"/>
              <a:gd name="T9" fmla="*/ 12 h 41"/>
            </a:gdLst>
            <a:ahLst/>
            <a:cxnLst>
              <a:cxn ang="0">
                <a:pos x="T0" y="T1"/>
              </a:cxn>
              <a:cxn ang="0">
                <a:pos x="T2" y="T3"/>
              </a:cxn>
              <a:cxn ang="0">
                <a:pos x="T4" y="T5"/>
              </a:cxn>
              <a:cxn ang="0">
                <a:pos x="T6" y="T7"/>
              </a:cxn>
              <a:cxn ang="0">
                <a:pos x="T8" y="T9"/>
              </a:cxn>
            </a:cxnLst>
            <a:rect l="0" t="0" r="r" b="b"/>
            <a:pathLst>
              <a:path w="67" h="41">
                <a:moveTo>
                  <a:pt x="34" y="12"/>
                </a:moveTo>
                <a:cubicBezTo>
                  <a:pt x="26" y="4"/>
                  <a:pt x="11" y="0"/>
                  <a:pt x="0" y="0"/>
                </a:cubicBezTo>
                <a:cubicBezTo>
                  <a:pt x="15" y="11"/>
                  <a:pt x="27" y="24"/>
                  <a:pt x="34" y="41"/>
                </a:cubicBezTo>
                <a:cubicBezTo>
                  <a:pt x="41" y="24"/>
                  <a:pt x="54" y="11"/>
                  <a:pt x="67" y="0"/>
                </a:cubicBezTo>
                <a:cubicBezTo>
                  <a:pt x="56" y="1"/>
                  <a:pt x="42" y="4"/>
                  <a:pt x="34" y="12"/>
                </a:cubicBezTo>
                <a:close/>
              </a:path>
            </a:pathLst>
          </a:custGeom>
          <a:solidFill>
            <a:srgbClr val="0070C0"/>
          </a:solidFill>
          <a:ln>
            <a:noFill/>
          </a:ln>
        </p:spPr>
        <p:txBody>
          <a:bodyPr/>
          <a:lstStyle/>
          <a:p>
            <a:endParaRPr lang="en-US" dirty="0"/>
          </a:p>
        </p:txBody>
      </p:sp>
      <p:sp>
        <p:nvSpPr>
          <p:cNvPr id="330761" name="Freeform 9"/>
          <p:cNvSpPr>
            <a:spLocks/>
          </p:cNvSpPr>
          <p:nvPr/>
        </p:nvSpPr>
        <p:spPr bwMode="auto">
          <a:xfrm>
            <a:off x="1417340" y="4085697"/>
            <a:ext cx="2357438" cy="1087438"/>
          </a:xfrm>
          <a:custGeom>
            <a:avLst/>
            <a:gdLst>
              <a:gd name="T0" fmla="*/ 0 w 286"/>
              <a:gd name="T1" fmla="*/ 0 h 179"/>
              <a:gd name="T2" fmla="*/ 0 w 286"/>
              <a:gd name="T3" fmla="*/ 69 h 179"/>
              <a:gd name="T4" fmla="*/ 110 w 286"/>
              <a:gd name="T5" fmla="*/ 179 h 179"/>
              <a:gd name="T6" fmla="*/ 286 w 286"/>
              <a:gd name="T7" fmla="*/ 179 h 179"/>
            </a:gdLst>
            <a:ahLst/>
            <a:cxnLst>
              <a:cxn ang="0">
                <a:pos x="T0" y="T1"/>
              </a:cxn>
              <a:cxn ang="0">
                <a:pos x="T2" y="T3"/>
              </a:cxn>
              <a:cxn ang="0">
                <a:pos x="T4" y="T5"/>
              </a:cxn>
              <a:cxn ang="0">
                <a:pos x="T6" y="T7"/>
              </a:cxn>
            </a:cxnLst>
            <a:rect l="0" t="0" r="r" b="b"/>
            <a:pathLst>
              <a:path w="286" h="179">
                <a:moveTo>
                  <a:pt x="0" y="0"/>
                </a:moveTo>
                <a:cubicBezTo>
                  <a:pt x="0" y="69"/>
                  <a:pt x="0" y="69"/>
                  <a:pt x="0" y="69"/>
                </a:cubicBezTo>
                <a:cubicBezTo>
                  <a:pt x="0" y="130"/>
                  <a:pt x="50" y="179"/>
                  <a:pt x="110" y="179"/>
                </a:cubicBezTo>
                <a:cubicBezTo>
                  <a:pt x="286" y="179"/>
                  <a:pt x="286" y="179"/>
                  <a:pt x="286" y="179"/>
                </a:cubicBezTo>
              </a:path>
            </a:pathLst>
          </a:custGeom>
          <a:noFill/>
          <a:ln w="90551" cap="flat">
            <a:solidFill>
              <a:srgbClr val="FF66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62" name="Freeform 10"/>
          <p:cNvSpPr>
            <a:spLocks/>
          </p:cNvSpPr>
          <p:nvPr/>
        </p:nvSpPr>
        <p:spPr bwMode="auto">
          <a:xfrm>
            <a:off x="1193800" y="3886200"/>
            <a:ext cx="457200" cy="304800"/>
          </a:xfrm>
          <a:custGeom>
            <a:avLst/>
            <a:gdLst>
              <a:gd name="T0" fmla="*/ 33 w 67"/>
              <a:gd name="T1" fmla="*/ 29 h 41"/>
              <a:gd name="T2" fmla="*/ 67 w 67"/>
              <a:gd name="T3" fmla="*/ 41 h 41"/>
              <a:gd name="T4" fmla="*/ 33 w 67"/>
              <a:gd name="T5" fmla="*/ 0 h 41"/>
              <a:gd name="T6" fmla="*/ 0 w 67"/>
              <a:gd name="T7" fmla="*/ 41 h 41"/>
              <a:gd name="T8" fmla="*/ 33 w 67"/>
              <a:gd name="T9" fmla="*/ 29 h 41"/>
            </a:gdLst>
            <a:ahLst/>
            <a:cxnLst>
              <a:cxn ang="0">
                <a:pos x="T0" y="T1"/>
              </a:cxn>
              <a:cxn ang="0">
                <a:pos x="T2" y="T3"/>
              </a:cxn>
              <a:cxn ang="0">
                <a:pos x="T4" y="T5"/>
              </a:cxn>
              <a:cxn ang="0">
                <a:pos x="T6" y="T7"/>
              </a:cxn>
              <a:cxn ang="0">
                <a:pos x="T8" y="T9"/>
              </a:cxn>
            </a:cxnLst>
            <a:rect l="0" t="0" r="r" b="b"/>
            <a:pathLst>
              <a:path w="67" h="41">
                <a:moveTo>
                  <a:pt x="33" y="29"/>
                </a:moveTo>
                <a:cubicBezTo>
                  <a:pt x="41" y="37"/>
                  <a:pt x="56" y="40"/>
                  <a:pt x="67" y="41"/>
                </a:cubicBezTo>
                <a:cubicBezTo>
                  <a:pt x="52" y="30"/>
                  <a:pt x="40" y="16"/>
                  <a:pt x="33" y="0"/>
                </a:cubicBezTo>
                <a:cubicBezTo>
                  <a:pt x="26" y="16"/>
                  <a:pt x="13" y="30"/>
                  <a:pt x="0" y="41"/>
                </a:cubicBezTo>
                <a:cubicBezTo>
                  <a:pt x="11" y="40"/>
                  <a:pt x="25" y="37"/>
                  <a:pt x="33" y="29"/>
                </a:cubicBezTo>
                <a:close/>
              </a:path>
            </a:pathLst>
          </a:custGeom>
          <a:solidFill>
            <a:srgbClr val="FF6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763" name="Freeform 11"/>
          <p:cNvSpPr>
            <a:spLocks/>
          </p:cNvSpPr>
          <p:nvPr/>
        </p:nvSpPr>
        <p:spPr bwMode="auto">
          <a:xfrm>
            <a:off x="533400" y="3810001"/>
            <a:ext cx="2969420" cy="2514600"/>
          </a:xfrm>
          <a:custGeom>
            <a:avLst/>
            <a:gdLst>
              <a:gd name="T0" fmla="*/ 329 w 329"/>
              <a:gd name="T1" fmla="*/ 299 h 299"/>
              <a:gd name="T2" fmla="*/ 110 w 329"/>
              <a:gd name="T3" fmla="*/ 299 h 299"/>
              <a:gd name="T4" fmla="*/ 0 w 329"/>
              <a:gd name="T5" fmla="*/ 189 h 299"/>
              <a:gd name="T6" fmla="*/ 0 w 329"/>
              <a:gd name="T7" fmla="*/ 0 h 299"/>
            </a:gdLst>
            <a:ahLst/>
            <a:cxnLst>
              <a:cxn ang="0">
                <a:pos x="T0" y="T1"/>
              </a:cxn>
              <a:cxn ang="0">
                <a:pos x="T2" y="T3"/>
              </a:cxn>
              <a:cxn ang="0">
                <a:pos x="T4" y="T5"/>
              </a:cxn>
              <a:cxn ang="0">
                <a:pos x="T6" y="T7"/>
              </a:cxn>
            </a:cxnLst>
            <a:rect l="0" t="0" r="r" b="b"/>
            <a:pathLst>
              <a:path w="329" h="299">
                <a:moveTo>
                  <a:pt x="329" y="299"/>
                </a:moveTo>
                <a:cubicBezTo>
                  <a:pt x="110" y="299"/>
                  <a:pt x="110" y="299"/>
                  <a:pt x="110" y="299"/>
                </a:cubicBezTo>
                <a:cubicBezTo>
                  <a:pt x="49" y="299"/>
                  <a:pt x="0" y="250"/>
                  <a:pt x="0" y="189"/>
                </a:cubicBezTo>
                <a:cubicBezTo>
                  <a:pt x="0" y="0"/>
                  <a:pt x="0" y="0"/>
                  <a:pt x="0" y="0"/>
                </a:cubicBezTo>
              </a:path>
            </a:pathLst>
          </a:custGeom>
          <a:noFill/>
          <a:ln w="90551" cap="flat">
            <a:solidFill>
              <a:srgbClr val="CC006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64" name="Freeform 12"/>
          <p:cNvSpPr>
            <a:spLocks/>
          </p:cNvSpPr>
          <p:nvPr/>
        </p:nvSpPr>
        <p:spPr bwMode="auto">
          <a:xfrm>
            <a:off x="3408362" y="6122986"/>
            <a:ext cx="249238" cy="404813"/>
          </a:xfrm>
          <a:custGeom>
            <a:avLst/>
            <a:gdLst>
              <a:gd name="T0" fmla="*/ 12 w 41"/>
              <a:gd name="T1" fmla="*/ 33 h 67"/>
              <a:gd name="T2" fmla="*/ 0 w 41"/>
              <a:gd name="T3" fmla="*/ 0 h 67"/>
              <a:gd name="T4" fmla="*/ 41 w 41"/>
              <a:gd name="T5" fmla="*/ 33 h 67"/>
              <a:gd name="T6" fmla="*/ 0 w 41"/>
              <a:gd name="T7" fmla="*/ 67 h 67"/>
              <a:gd name="T8" fmla="*/ 12 w 41"/>
              <a:gd name="T9" fmla="*/ 33 h 67"/>
            </a:gdLst>
            <a:ahLst/>
            <a:cxnLst>
              <a:cxn ang="0">
                <a:pos x="T0" y="T1"/>
              </a:cxn>
              <a:cxn ang="0">
                <a:pos x="T2" y="T3"/>
              </a:cxn>
              <a:cxn ang="0">
                <a:pos x="T4" y="T5"/>
              </a:cxn>
              <a:cxn ang="0">
                <a:pos x="T6" y="T7"/>
              </a:cxn>
              <a:cxn ang="0">
                <a:pos x="T8" y="T9"/>
              </a:cxn>
            </a:cxnLst>
            <a:rect l="0" t="0" r="r" b="b"/>
            <a:pathLst>
              <a:path w="41" h="67">
                <a:moveTo>
                  <a:pt x="12" y="33"/>
                </a:moveTo>
                <a:cubicBezTo>
                  <a:pt x="4" y="26"/>
                  <a:pt x="1" y="10"/>
                  <a:pt x="0" y="0"/>
                </a:cubicBezTo>
                <a:cubicBezTo>
                  <a:pt x="11" y="14"/>
                  <a:pt x="25" y="26"/>
                  <a:pt x="41" y="33"/>
                </a:cubicBezTo>
                <a:cubicBezTo>
                  <a:pt x="25" y="40"/>
                  <a:pt x="11" y="53"/>
                  <a:pt x="0" y="67"/>
                </a:cubicBezTo>
                <a:cubicBezTo>
                  <a:pt x="1" y="55"/>
                  <a:pt x="4" y="42"/>
                  <a:pt x="12" y="33"/>
                </a:cubicBezTo>
                <a:close/>
              </a:path>
            </a:pathLst>
          </a:custGeom>
          <a:solidFill>
            <a:srgbClr val="CC00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765" name="Freeform 13"/>
          <p:cNvSpPr>
            <a:spLocks/>
          </p:cNvSpPr>
          <p:nvPr/>
        </p:nvSpPr>
        <p:spPr bwMode="auto">
          <a:xfrm>
            <a:off x="5105400" y="3953936"/>
            <a:ext cx="3505200" cy="2370664"/>
          </a:xfrm>
          <a:custGeom>
            <a:avLst/>
            <a:gdLst>
              <a:gd name="T0" fmla="*/ 369 w 369"/>
              <a:gd name="T1" fmla="*/ 0 h 272"/>
              <a:gd name="T2" fmla="*/ 369 w 369"/>
              <a:gd name="T3" fmla="*/ 162 h 272"/>
              <a:gd name="T4" fmla="*/ 259 w 369"/>
              <a:gd name="T5" fmla="*/ 272 h 272"/>
              <a:gd name="T6" fmla="*/ 0 w 369"/>
              <a:gd name="T7" fmla="*/ 272 h 272"/>
            </a:gdLst>
            <a:ahLst/>
            <a:cxnLst>
              <a:cxn ang="0">
                <a:pos x="T0" y="T1"/>
              </a:cxn>
              <a:cxn ang="0">
                <a:pos x="T2" y="T3"/>
              </a:cxn>
              <a:cxn ang="0">
                <a:pos x="T4" y="T5"/>
              </a:cxn>
              <a:cxn ang="0">
                <a:pos x="T6" y="T7"/>
              </a:cxn>
            </a:cxnLst>
            <a:rect l="0" t="0" r="r" b="b"/>
            <a:pathLst>
              <a:path w="369" h="272">
                <a:moveTo>
                  <a:pt x="369" y="0"/>
                </a:moveTo>
                <a:cubicBezTo>
                  <a:pt x="369" y="162"/>
                  <a:pt x="369" y="162"/>
                  <a:pt x="369" y="162"/>
                </a:cubicBezTo>
                <a:cubicBezTo>
                  <a:pt x="369" y="223"/>
                  <a:pt x="320" y="272"/>
                  <a:pt x="259" y="272"/>
                </a:cubicBezTo>
                <a:cubicBezTo>
                  <a:pt x="0" y="272"/>
                  <a:pt x="0" y="272"/>
                  <a:pt x="0" y="272"/>
                </a:cubicBezTo>
              </a:path>
            </a:pathLst>
          </a:custGeom>
          <a:noFill/>
          <a:ln w="90551" cap="flat">
            <a:solidFill>
              <a:srgbClr val="CC006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66" name="Freeform 14"/>
          <p:cNvSpPr>
            <a:spLocks/>
          </p:cNvSpPr>
          <p:nvPr/>
        </p:nvSpPr>
        <p:spPr bwMode="auto">
          <a:xfrm>
            <a:off x="8415868" y="3810000"/>
            <a:ext cx="407988" cy="249238"/>
          </a:xfrm>
          <a:custGeom>
            <a:avLst/>
            <a:gdLst>
              <a:gd name="T0" fmla="*/ 33 w 67"/>
              <a:gd name="T1" fmla="*/ 29 h 41"/>
              <a:gd name="T2" fmla="*/ 0 w 67"/>
              <a:gd name="T3" fmla="*/ 41 h 41"/>
              <a:gd name="T4" fmla="*/ 33 w 67"/>
              <a:gd name="T5" fmla="*/ 0 h 41"/>
              <a:gd name="T6" fmla="*/ 67 w 67"/>
              <a:gd name="T7" fmla="*/ 41 h 41"/>
              <a:gd name="T8" fmla="*/ 33 w 67"/>
              <a:gd name="T9" fmla="*/ 29 h 41"/>
            </a:gdLst>
            <a:ahLst/>
            <a:cxnLst>
              <a:cxn ang="0">
                <a:pos x="T0" y="T1"/>
              </a:cxn>
              <a:cxn ang="0">
                <a:pos x="T2" y="T3"/>
              </a:cxn>
              <a:cxn ang="0">
                <a:pos x="T4" y="T5"/>
              </a:cxn>
              <a:cxn ang="0">
                <a:pos x="T6" y="T7"/>
              </a:cxn>
              <a:cxn ang="0">
                <a:pos x="T8" y="T9"/>
              </a:cxn>
            </a:cxnLst>
            <a:rect l="0" t="0" r="r" b="b"/>
            <a:pathLst>
              <a:path w="67" h="41">
                <a:moveTo>
                  <a:pt x="33" y="29"/>
                </a:moveTo>
                <a:cubicBezTo>
                  <a:pt x="26" y="37"/>
                  <a:pt x="10" y="40"/>
                  <a:pt x="0" y="41"/>
                </a:cubicBezTo>
                <a:cubicBezTo>
                  <a:pt x="14" y="30"/>
                  <a:pt x="26" y="16"/>
                  <a:pt x="33" y="0"/>
                </a:cubicBezTo>
                <a:cubicBezTo>
                  <a:pt x="40" y="16"/>
                  <a:pt x="53" y="30"/>
                  <a:pt x="67" y="41"/>
                </a:cubicBezTo>
                <a:cubicBezTo>
                  <a:pt x="55" y="40"/>
                  <a:pt x="42" y="37"/>
                  <a:pt x="33" y="29"/>
                </a:cubicBezTo>
                <a:close/>
              </a:path>
            </a:pathLst>
          </a:custGeom>
          <a:solidFill>
            <a:srgbClr val="CC00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770" name="Freeform 18"/>
          <p:cNvSpPr>
            <a:spLocks/>
          </p:cNvSpPr>
          <p:nvPr/>
        </p:nvSpPr>
        <p:spPr bwMode="auto">
          <a:xfrm>
            <a:off x="1371599" y="2133600"/>
            <a:ext cx="2386245" cy="609600"/>
          </a:xfrm>
          <a:custGeom>
            <a:avLst/>
            <a:gdLst>
              <a:gd name="T0" fmla="*/ 248 w 248"/>
              <a:gd name="T1" fmla="*/ 0 h 199"/>
              <a:gd name="T2" fmla="*/ 110 w 248"/>
              <a:gd name="T3" fmla="*/ 0 h 199"/>
              <a:gd name="T4" fmla="*/ 0 w 248"/>
              <a:gd name="T5" fmla="*/ 110 h 199"/>
              <a:gd name="T6" fmla="*/ 0 w 248"/>
              <a:gd name="T7" fmla="*/ 199 h 199"/>
            </a:gdLst>
            <a:ahLst/>
            <a:cxnLst>
              <a:cxn ang="0">
                <a:pos x="T0" y="T1"/>
              </a:cxn>
              <a:cxn ang="0">
                <a:pos x="T2" y="T3"/>
              </a:cxn>
              <a:cxn ang="0">
                <a:pos x="T4" y="T5"/>
              </a:cxn>
              <a:cxn ang="0">
                <a:pos x="T6" y="T7"/>
              </a:cxn>
            </a:cxnLst>
            <a:rect l="0" t="0" r="r" b="b"/>
            <a:pathLst>
              <a:path w="248" h="199">
                <a:moveTo>
                  <a:pt x="248" y="0"/>
                </a:moveTo>
                <a:cubicBezTo>
                  <a:pt x="110" y="0"/>
                  <a:pt x="110" y="0"/>
                  <a:pt x="110" y="0"/>
                </a:cubicBezTo>
                <a:cubicBezTo>
                  <a:pt x="50" y="0"/>
                  <a:pt x="0" y="49"/>
                  <a:pt x="0" y="110"/>
                </a:cubicBezTo>
                <a:cubicBezTo>
                  <a:pt x="0" y="199"/>
                  <a:pt x="0" y="199"/>
                  <a:pt x="0" y="199"/>
                </a:cubicBezTo>
              </a:path>
            </a:pathLst>
          </a:custGeom>
          <a:noFill/>
          <a:ln w="90488"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71" name="Freeform 19"/>
          <p:cNvSpPr>
            <a:spLocks/>
          </p:cNvSpPr>
          <p:nvPr/>
        </p:nvSpPr>
        <p:spPr bwMode="auto">
          <a:xfrm rot="5400000">
            <a:off x="1248570" y="2510631"/>
            <a:ext cx="249238" cy="409575"/>
          </a:xfrm>
          <a:custGeom>
            <a:avLst/>
            <a:gdLst>
              <a:gd name="T0" fmla="*/ 12 w 41"/>
              <a:gd name="T1" fmla="*/ 34 h 67"/>
              <a:gd name="T2" fmla="*/ 0 w 41"/>
              <a:gd name="T3" fmla="*/ 67 h 67"/>
              <a:gd name="T4" fmla="*/ 41 w 41"/>
              <a:gd name="T5" fmla="*/ 34 h 67"/>
              <a:gd name="T6" fmla="*/ 0 w 41"/>
              <a:gd name="T7" fmla="*/ 0 h 67"/>
              <a:gd name="T8" fmla="*/ 12 w 41"/>
              <a:gd name="T9" fmla="*/ 34 h 67"/>
            </a:gdLst>
            <a:ahLst/>
            <a:cxnLst>
              <a:cxn ang="0">
                <a:pos x="T0" y="T1"/>
              </a:cxn>
              <a:cxn ang="0">
                <a:pos x="T2" y="T3"/>
              </a:cxn>
              <a:cxn ang="0">
                <a:pos x="T4" y="T5"/>
              </a:cxn>
              <a:cxn ang="0">
                <a:pos x="T6" y="T7"/>
              </a:cxn>
              <a:cxn ang="0">
                <a:pos x="T8" y="T9"/>
              </a:cxn>
            </a:cxnLst>
            <a:rect l="0" t="0" r="r" b="b"/>
            <a:pathLst>
              <a:path w="41" h="67">
                <a:moveTo>
                  <a:pt x="12" y="34"/>
                </a:moveTo>
                <a:cubicBezTo>
                  <a:pt x="4" y="41"/>
                  <a:pt x="0" y="57"/>
                  <a:pt x="0" y="67"/>
                </a:cubicBezTo>
                <a:cubicBezTo>
                  <a:pt x="11" y="53"/>
                  <a:pt x="24" y="41"/>
                  <a:pt x="41" y="34"/>
                </a:cubicBezTo>
                <a:cubicBezTo>
                  <a:pt x="24" y="27"/>
                  <a:pt x="11" y="14"/>
                  <a:pt x="0" y="0"/>
                </a:cubicBezTo>
                <a:cubicBezTo>
                  <a:pt x="1" y="11"/>
                  <a:pt x="4" y="25"/>
                  <a:pt x="12" y="34"/>
                </a:cubicBezTo>
                <a:close/>
              </a:path>
            </a:pathLst>
          </a:custGeom>
          <a:solidFill>
            <a:srgbClr val="0070C0"/>
          </a:solidFill>
          <a:ln w="9525">
            <a:noFill/>
            <a:round/>
            <a:headEnd/>
            <a:tailEnd/>
          </a:ln>
        </p:spPr>
        <p:txBody>
          <a:bodyPr/>
          <a:lstStyle/>
          <a:p>
            <a:endParaRPr lang="en-US" dirty="0"/>
          </a:p>
        </p:txBody>
      </p:sp>
      <p:sp>
        <p:nvSpPr>
          <p:cNvPr id="330772" name="Freeform 20"/>
          <p:cNvSpPr>
            <a:spLocks/>
          </p:cNvSpPr>
          <p:nvPr/>
        </p:nvSpPr>
        <p:spPr bwMode="auto">
          <a:xfrm>
            <a:off x="5160962" y="4986868"/>
            <a:ext cx="249238" cy="406400"/>
          </a:xfrm>
          <a:custGeom>
            <a:avLst/>
            <a:gdLst>
              <a:gd name="T0" fmla="*/ 29 w 41"/>
              <a:gd name="T1" fmla="*/ 33 h 67"/>
              <a:gd name="T2" fmla="*/ 41 w 41"/>
              <a:gd name="T3" fmla="*/ 0 h 67"/>
              <a:gd name="T4" fmla="*/ 0 w 41"/>
              <a:gd name="T5" fmla="*/ 33 h 67"/>
              <a:gd name="T6" fmla="*/ 41 w 41"/>
              <a:gd name="T7" fmla="*/ 67 h 67"/>
              <a:gd name="T8" fmla="*/ 29 w 41"/>
              <a:gd name="T9" fmla="*/ 33 h 67"/>
            </a:gdLst>
            <a:ahLst/>
            <a:cxnLst>
              <a:cxn ang="0">
                <a:pos x="T0" y="T1"/>
              </a:cxn>
              <a:cxn ang="0">
                <a:pos x="T2" y="T3"/>
              </a:cxn>
              <a:cxn ang="0">
                <a:pos x="T4" y="T5"/>
              </a:cxn>
              <a:cxn ang="0">
                <a:pos x="T6" y="T7"/>
              </a:cxn>
              <a:cxn ang="0">
                <a:pos x="T8" y="T9"/>
              </a:cxn>
            </a:cxnLst>
            <a:rect l="0" t="0" r="r" b="b"/>
            <a:pathLst>
              <a:path w="41" h="67">
                <a:moveTo>
                  <a:pt x="29" y="33"/>
                </a:moveTo>
                <a:cubicBezTo>
                  <a:pt x="37" y="26"/>
                  <a:pt x="41" y="10"/>
                  <a:pt x="41" y="0"/>
                </a:cubicBezTo>
                <a:cubicBezTo>
                  <a:pt x="30" y="14"/>
                  <a:pt x="17" y="26"/>
                  <a:pt x="0" y="33"/>
                </a:cubicBezTo>
                <a:cubicBezTo>
                  <a:pt x="17" y="40"/>
                  <a:pt x="30" y="53"/>
                  <a:pt x="41" y="67"/>
                </a:cubicBezTo>
                <a:cubicBezTo>
                  <a:pt x="40" y="55"/>
                  <a:pt x="37" y="42"/>
                  <a:pt x="29" y="33"/>
                </a:cubicBezTo>
                <a:close/>
              </a:path>
            </a:pathLst>
          </a:custGeom>
          <a:solidFill>
            <a:srgbClr val="FF6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773" name="Freeform 21"/>
          <p:cNvSpPr>
            <a:spLocks/>
          </p:cNvSpPr>
          <p:nvPr/>
        </p:nvSpPr>
        <p:spPr bwMode="auto">
          <a:xfrm>
            <a:off x="5257800" y="4114800"/>
            <a:ext cx="990600" cy="685800"/>
          </a:xfrm>
          <a:custGeom>
            <a:avLst/>
            <a:gdLst>
              <a:gd name="T0" fmla="*/ 0 w 248"/>
              <a:gd name="T1" fmla="*/ 207 h 207"/>
              <a:gd name="T2" fmla="*/ 138 w 248"/>
              <a:gd name="T3" fmla="*/ 207 h 207"/>
              <a:gd name="T4" fmla="*/ 248 w 248"/>
              <a:gd name="T5" fmla="*/ 97 h 207"/>
              <a:gd name="T6" fmla="*/ 248 w 248"/>
              <a:gd name="T7" fmla="*/ 0 h 207"/>
            </a:gdLst>
            <a:ahLst/>
            <a:cxnLst>
              <a:cxn ang="0">
                <a:pos x="T0" y="T1"/>
              </a:cxn>
              <a:cxn ang="0">
                <a:pos x="T2" y="T3"/>
              </a:cxn>
              <a:cxn ang="0">
                <a:pos x="T4" y="T5"/>
              </a:cxn>
              <a:cxn ang="0">
                <a:pos x="T6" y="T7"/>
              </a:cxn>
            </a:cxnLst>
            <a:rect l="0" t="0" r="r" b="b"/>
            <a:pathLst>
              <a:path w="248" h="207">
                <a:moveTo>
                  <a:pt x="0" y="207"/>
                </a:moveTo>
                <a:cubicBezTo>
                  <a:pt x="138" y="207"/>
                  <a:pt x="138" y="207"/>
                  <a:pt x="138" y="207"/>
                </a:cubicBezTo>
                <a:cubicBezTo>
                  <a:pt x="198" y="207"/>
                  <a:pt x="248" y="158"/>
                  <a:pt x="248" y="97"/>
                </a:cubicBezTo>
                <a:cubicBezTo>
                  <a:pt x="248" y="0"/>
                  <a:pt x="248" y="0"/>
                  <a:pt x="248" y="0"/>
                </a:cubicBezTo>
              </a:path>
            </a:pathLst>
          </a:custGeom>
          <a:noFill/>
          <a:ln w="90551" cap="flat">
            <a:solidFill>
              <a:srgbClr val="FF66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84" name="Rectangle 32"/>
          <p:cNvSpPr>
            <a:spLocks noChangeArrowheads="1"/>
          </p:cNvSpPr>
          <p:nvPr/>
        </p:nvSpPr>
        <p:spPr bwMode="auto">
          <a:xfrm>
            <a:off x="7315200" y="3048000"/>
            <a:ext cx="1600200" cy="715089"/>
          </a:xfrm>
          <a:prstGeom prst="roundRect">
            <a:avLst/>
          </a:prstGeom>
          <a:solidFill>
            <a:schemeClr val="bg1"/>
          </a:solidFill>
          <a:ln w="76200">
            <a:solidFill>
              <a:schemeClr val="accent1">
                <a:lumMod val="40000"/>
                <a:lumOff val="60000"/>
              </a:schemeClr>
            </a:solidFill>
          </a:ln>
          <a:effectLst>
            <a:outerShdw blurRad="76200" dist="38100" dir="7800000" algn="tl" rotWithShape="0">
              <a:srgbClr val="000000">
                <a:alpha val="40000"/>
              </a:srgbClr>
            </a:outerShdw>
          </a:effectLst>
        </p:spPr>
        <p:txBody>
          <a:bodyPr wrap="square" lIns="0" tIns="0" rIns="0" bIns="0">
            <a:spAutoFit/>
          </a:bodyPr>
          <a:lstStyle/>
          <a:p>
            <a:pPr algn="ctr">
              <a:lnSpc>
                <a:spcPct val="100000"/>
              </a:lnSpc>
              <a:spcBef>
                <a:spcPct val="0"/>
              </a:spcBef>
              <a:buClrTx/>
              <a:buSzTx/>
              <a:buFontTx/>
              <a:buNone/>
            </a:pPr>
            <a:endParaRPr lang="en-US" sz="1400" dirty="0" smtClean="0">
              <a:solidFill>
                <a:srgbClr val="000000"/>
              </a:solidFill>
              <a:latin typeface="Myriad Pro" pitchFamily="34" charset="0"/>
              <a:cs typeface="Arial" pitchFamily="34" charset="0"/>
            </a:endParaRPr>
          </a:p>
          <a:p>
            <a:pPr algn="ctr">
              <a:lnSpc>
                <a:spcPct val="100000"/>
              </a:lnSpc>
              <a:spcBef>
                <a:spcPct val="0"/>
              </a:spcBef>
              <a:buClrTx/>
              <a:buSzTx/>
              <a:buFontTx/>
              <a:buNone/>
            </a:pPr>
            <a:r>
              <a:rPr lang="en-US" sz="1400" dirty="0" smtClean="0">
                <a:solidFill>
                  <a:srgbClr val="000000"/>
                </a:solidFill>
                <a:latin typeface="Myriad Pro" pitchFamily="34" charset="0"/>
                <a:cs typeface="Arial" pitchFamily="34" charset="0"/>
              </a:rPr>
              <a:t>Financial markets</a:t>
            </a:r>
          </a:p>
          <a:p>
            <a:pPr algn="ctr">
              <a:lnSpc>
                <a:spcPct val="100000"/>
              </a:lnSpc>
              <a:spcBef>
                <a:spcPct val="0"/>
              </a:spcBef>
              <a:buClrTx/>
              <a:buSzTx/>
              <a:buFontTx/>
              <a:buNone/>
            </a:pPr>
            <a:endParaRPr lang="en-US" sz="1400" dirty="0" smtClean="0">
              <a:solidFill>
                <a:srgbClr val="000000"/>
              </a:solidFill>
              <a:latin typeface="Myriad Pro" pitchFamily="34" charset="0"/>
              <a:cs typeface="Arial" pitchFamily="34" charset="0"/>
            </a:endParaRPr>
          </a:p>
        </p:txBody>
      </p:sp>
      <p:sp>
        <p:nvSpPr>
          <p:cNvPr id="330794" name="Rectangle 42"/>
          <p:cNvSpPr>
            <a:spLocks noChangeArrowheads="1"/>
          </p:cNvSpPr>
          <p:nvPr/>
        </p:nvSpPr>
        <p:spPr bwMode="auto">
          <a:xfrm>
            <a:off x="5657056" y="3158068"/>
            <a:ext cx="1309748" cy="715089"/>
          </a:xfrm>
          <a:prstGeom prst="roundRect">
            <a:avLst/>
          </a:prstGeom>
          <a:solidFill>
            <a:schemeClr val="bg1"/>
          </a:solidFill>
          <a:ln w="76200">
            <a:solidFill>
              <a:schemeClr val="accent1">
                <a:lumMod val="40000"/>
                <a:lumOff val="60000"/>
              </a:schemeClr>
            </a:solidFill>
          </a:ln>
          <a:effectLst>
            <a:outerShdw blurRad="76200" dist="38100" dir="7800000" algn="tl" rotWithShape="0">
              <a:srgbClr val="000000">
                <a:alpha val="40000"/>
              </a:srgbClr>
            </a:outerShdw>
          </a:effectLst>
        </p:spPr>
        <p:txBody>
          <a:bodyPr wrap="square" lIns="0" tIns="0" rIns="0" bIns="0">
            <a:spAutoFit/>
          </a:bodyPr>
          <a:lstStyle/>
          <a:p>
            <a:pPr>
              <a:spcBef>
                <a:spcPct val="0"/>
              </a:spcBef>
            </a:pPr>
            <a:endParaRPr lang="en-US" sz="1400" dirty="0" smtClean="0">
              <a:solidFill>
                <a:srgbClr val="000000"/>
              </a:solidFill>
              <a:latin typeface="Myriad Pro" pitchFamily="34" charset="0"/>
              <a:cs typeface="Arial" pitchFamily="34" charset="0"/>
            </a:endParaRPr>
          </a:p>
          <a:p>
            <a:pPr algn="ctr">
              <a:spcBef>
                <a:spcPct val="0"/>
              </a:spcBef>
            </a:pPr>
            <a:r>
              <a:rPr lang="en-US" sz="1400" dirty="0" smtClean="0">
                <a:solidFill>
                  <a:srgbClr val="000000"/>
                </a:solidFill>
                <a:latin typeface="Myriad Pro" pitchFamily="34" charset="0"/>
                <a:cs typeface="Arial" pitchFamily="34" charset="0"/>
              </a:rPr>
              <a:t>Factor markets</a:t>
            </a:r>
          </a:p>
          <a:p>
            <a:pPr>
              <a:spcBef>
                <a:spcPct val="0"/>
              </a:spcBef>
            </a:pPr>
            <a:endParaRPr lang="en-US" sz="1400" dirty="0">
              <a:solidFill>
                <a:srgbClr val="000000"/>
              </a:solidFill>
              <a:latin typeface="Myriad Pro" pitchFamily="34" charset="0"/>
              <a:cs typeface="Arial" pitchFamily="34" charset="0"/>
            </a:endParaRPr>
          </a:p>
        </p:txBody>
      </p:sp>
      <p:sp>
        <p:nvSpPr>
          <p:cNvPr id="330797" name="Freeform 45"/>
          <p:cNvSpPr>
            <a:spLocks/>
          </p:cNvSpPr>
          <p:nvPr/>
        </p:nvSpPr>
        <p:spPr bwMode="auto">
          <a:xfrm flipH="1">
            <a:off x="5486400" y="2514600"/>
            <a:ext cx="838200" cy="609600"/>
          </a:xfrm>
          <a:custGeom>
            <a:avLst/>
            <a:gdLst>
              <a:gd name="T0" fmla="*/ 248 w 248"/>
              <a:gd name="T1" fmla="*/ 0 h 199"/>
              <a:gd name="T2" fmla="*/ 110 w 248"/>
              <a:gd name="T3" fmla="*/ 0 h 199"/>
              <a:gd name="T4" fmla="*/ 0 w 248"/>
              <a:gd name="T5" fmla="*/ 110 h 199"/>
              <a:gd name="T6" fmla="*/ 0 w 248"/>
              <a:gd name="T7" fmla="*/ 199 h 199"/>
            </a:gdLst>
            <a:ahLst/>
            <a:cxnLst>
              <a:cxn ang="0">
                <a:pos x="T0" y="T1"/>
              </a:cxn>
              <a:cxn ang="0">
                <a:pos x="T2" y="T3"/>
              </a:cxn>
              <a:cxn ang="0">
                <a:pos x="T4" y="T5"/>
              </a:cxn>
              <a:cxn ang="0">
                <a:pos x="T6" y="T7"/>
              </a:cxn>
            </a:cxnLst>
            <a:rect l="0" t="0" r="r" b="b"/>
            <a:pathLst>
              <a:path w="248" h="199">
                <a:moveTo>
                  <a:pt x="248" y="0"/>
                </a:moveTo>
                <a:cubicBezTo>
                  <a:pt x="110" y="0"/>
                  <a:pt x="110" y="0"/>
                  <a:pt x="110" y="0"/>
                </a:cubicBezTo>
                <a:cubicBezTo>
                  <a:pt x="50" y="0"/>
                  <a:pt x="0" y="49"/>
                  <a:pt x="0" y="110"/>
                </a:cubicBezTo>
                <a:cubicBezTo>
                  <a:pt x="0" y="199"/>
                  <a:pt x="0" y="199"/>
                  <a:pt x="0" y="199"/>
                </a:cubicBezTo>
              </a:path>
            </a:pathLst>
          </a:custGeom>
          <a:noFill/>
          <a:ln w="90488"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798" name="Freeform 46"/>
          <p:cNvSpPr>
            <a:spLocks/>
          </p:cNvSpPr>
          <p:nvPr/>
        </p:nvSpPr>
        <p:spPr bwMode="auto">
          <a:xfrm flipH="1" flipV="1">
            <a:off x="5291668" y="2379134"/>
            <a:ext cx="284163" cy="255588"/>
          </a:xfrm>
          <a:custGeom>
            <a:avLst/>
            <a:gdLst>
              <a:gd name="T0" fmla="*/ 12 w 41"/>
              <a:gd name="T1" fmla="*/ 34 h 67"/>
              <a:gd name="T2" fmla="*/ 0 w 41"/>
              <a:gd name="T3" fmla="*/ 67 h 67"/>
              <a:gd name="T4" fmla="*/ 41 w 41"/>
              <a:gd name="T5" fmla="*/ 34 h 67"/>
              <a:gd name="T6" fmla="*/ 0 w 41"/>
              <a:gd name="T7" fmla="*/ 0 h 67"/>
              <a:gd name="T8" fmla="*/ 12 w 41"/>
              <a:gd name="T9" fmla="*/ 34 h 67"/>
            </a:gdLst>
            <a:ahLst/>
            <a:cxnLst>
              <a:cxn ang="0">
                <a:pos x="T0" y="T1"/>
              </a:cxn>
              <a:cxn ang="0">
                <a:pos x="T2" y="T3"/>
              </a:cxn>
              <a:cxn ang="0">
                <a:pos x="T4" y="T5"/>
              </a:cxn>
              <a:cxn ang="0">
                <a:pos x="T6" y="T7"/>
              </a:cxn>
              <a:cxn ang="0">
                <a:pos x="T8" y="T9"/>
              </a:cxn>
            </a:cxnLst>
            <a:rect l="0" t="0" r="r" b="b"/>
            <a:pathLst>
              <a:path w="41" h="67">
                <a:moveTo>
                  <a:pt x="12" y="34"/>
                </a:moveTo>
                <a:cubicBezTo>
                  <a:pt x="4" y="41"/>
                  <a:pt x="0" y="57"/>
                  <a:pt x="0" y="67"/>
                </a:cubicBezTo>
                <a:cubicBezTo>
                  <a:pt x="11" y="53"/>
                  <a:pt x="24" y="41"/>
                  <a:pt x="41" y="34"/>
                </a:cubicBezTo>
                <a:cubicBezTo>
                  <a:pt x="24" y="27"/>
                  <a:pt x="11" y="14"/>
                  <a:pt x="0" y="0"/>
                </a:cubicBezTo>
                <a:cubicBezTo>
                  <a:pt x="1" y="11"/>
                  <a:pt x="4" y="25"/>
                  <a:pt x="12" y="34"/>
                </a:cubicBezTo>
                <a:close/>
              </a:path>
            </a:pathLst>
          </a:custGeom>
          <a:solidFill>
            <a:srgbClr val="0070C0"/>
          </a:solidFill>
          <a:ln w="9525">
            <a:noFill/>
            <a:round/>
            <a:headEnd/>
            <a:tailEnd/>
          </a:ln>
        </p:spPr>
        <p:txBody>
          <a:bodyPr/>
          <a:lstStyle/>
          <a:p>
            <a:endParaRPr lang="en-US" dirty="0"/>
          </a:p>
        </p:txBody>
      </p:sp>
      <p:sp>
        <p:nvSpPr>
          <p:cNvPr id="330799" name="Freeform 47"/>
          <p:cNvSpPr>
            <a:spLocks/>
          </p:cNvSpPr>
          <p:nvPr/>
        </p:nvSpPr>
        <p:spPr bwMode="auto">
          <a:xfrm>
            <a:off x="936625" y="4094162"/>
            <a:ext cx="2720975" cy="1849438"/>
          </a:xfrm>
          <a:custGeom>
            <a:avLst/>
            <a:gdLst>
              <a:gd name="T0" fmla="*/ 0 w 286"/>
              <a:gd name="T1" fmla="*/ 0 h 179"/>
              <a:gd name="T2" fmla="*/ 0 w 286"/>
              <a:gd name="T3" fmla="*/ 69 h 179"/>
              <a:gd name="T4" fmla="*/ 110 w 286"/>
              <a:gd name="T5" fmla="*/ 179 h 179"/>
              <a:gd name="T6" fmla="*/ 286 w 286"/>
              <a:gd name="T7" fmla="*/ 179 h 179"/>
            </a:gdLst>
            <a:ahLst/>
            <a:cxnLst>
              <a:cxn ang="0">
                <a:pos x="T0" y="T1"/>
              </a:cxn>
              <a:cxn ang="0">
                <a:pos x="T2" y="T3"/>
              </a:cxn>
              <a:cxn ang="0">
                <a:pos x="T4" y="T5"/>
              </a:cxn>
              <a:cxn ang="0">
                <a:pos x="T6" y="T7"/>
              </a:cxn>
            </a:cxnLst>
            <a:rect l="0" t="0" r="r" b="b"/>
            <a:pathLst>
              <a:path w="286" h="179">
                <a:moveTo>
                  <a:pt x="0" y="0"/>
                </a:moveTo>
                <a:cubicBezTo>
                  <a:pt x="0" y="69"/>
                  <a:pt x="0" y="69"/>
                  <a:pt x="0" y="69"/>
                </a:cubicBezTo>
                <a:cubicBezTo>
                  <a:pt x="0" y="130"/>
                  <a:pt x="50" y="179"/>
                  <a:pt x="110" y="179"/>
                </a:cubicBezTo>
                <a:cubicBezTo>
                  <a:pt x="286" y="179"/>
                  <a:pt x="286" y="179"/>
                  <a:pt x="286" y="179"/>
                </a:cubicBezTo>
              </a:path>
            </a:pathLst>
          </a:custGeom>
          <a:noFill/>
          <a:ln w="90551" cap="flat">
            <a:solidFill>
              <a:srgbClr val="CC006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800" name="Freeform 48"/>
          <p:cNvSpPr>
            <a:spLocks/>
          </p:cNvSpPr>
          <p:nvPr/>
        </p:nvSpPr>
        <p:spPr bwMode="auto">
          <a:xfrm>
            <a:off x="704319" y="3886200"/>
            <a:ext cx="481013" cy="304800"/>
          </a:xfrm>
          <a:custGeom>
            <a:avLst/>
            <a:gdLst>
              <a:gd name="T0" fmla="*/ 33 w 67"/>
              <a:gd name="T1" fmla="*/ 29 h 41"/>
              <a:gd name="T2" fmla="*/ 67 w 67"/>
              <a:gd name="T3" fmla="*/ 41 h 41"/>
              <a:gd name="T4" fmla="*/ 33 w 67"/>
              <a:gd name="T5" fmla="*/ 0 h 41"/>
              <a:gd name="T6" fmla="*/ 0 w 67"/>
              <a:gd name="T7" fmla="*/ 41 h 41"/>
              <a:gd name="T8" fmla="*/ 33 w 67"/>
              <a:gd name="T9" fmla="*/ 29 h 41"/>
            </a:gdLst>
            <a:ahLst/>
            <a:cxnLst>
              <a:cxn ang="0">
                <a:pos x="T0" y="T1"/>
              </a:cxn>
              <a:cxn ang="0">
                <a:pos x="T2" y="T3"/>
              </a:cxn>
              <a:cxn ang="0">
                <a:pos x="T4" y="T5"/>
              </a:cxn>
              <a:cxn ang="0">
                <a:pos x="T6" y="T7"/>
              </a:cxn>
              <a:cxn ang="0">
                <a:pos x="T8" y="T9"/>
              </a:cxn>
            </a:cxnLst>
            <a:rect l="0" t="0" r="r" b="b"/>
            <a:pathLst>
              <a:path w="67" h="41">
                <a:moveTo>
                  <a:pt x="33" y="29"/>
                </a:moveTo>
                <a:cubicBezTo>
                  <a:pt x="41" y="37"/>
                  <a:pt x="56" y="40"/>
                  <a:pt x="67" y="41"/>
                </a:cubicBezTo>
                <a:cubicBezTo>
                  <a:pt x="52" y="30"/>
                  <a:pt x="40" y="16"/>
                  <a:pt x="33" y="0"/>
                </a:cubicBezTo>
                <a:cubicBezTo>
                  <a:pt x="26" y="16"/>
                  <a:pt x="13" y="30"/>
                  <a:pt x="0" y="41"/>
                </a:cubicBezTo>
                <a:cubicBezTo>
                  <a:pt x="11" y="40"/>
                  <a:pt x="25" y="37"/>
                  <a:pt x="33" y="29"/>
                </a:cubicBezTo>
                <a:close/>
              </a:path>
            </a:pathLst>
          </a:custGeom>
          <a:solidFill>
            <a:srgbClr val="CC00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801" name="Freeform 49"/>
          <p:cNvSpPr>
            <a:spLocks/>
          </p:cNvSpPr>
          <p:nvPr/>
        </p:nvSpPr>
        <p:spPr bwMode="auto">
          <a:xfrm>
            <a:off x="5334000" y="3810000"/>
            <a:ext cx="2895600" cy="2209800"/>
          </a:xfrm>
          <a:custGeom>
            <a:avLst/>
            <a:gdLst>
              <a:gd name="T0" fmla="*/ 0 w 248"/>
              <a:gd name="T1" fmla="*/ 207 h 207"/>
              <a:gd name="T2" fmla="*/ 138 w 248"/>
              <a:gd name="T3" fmla="*/ 207 h 207"/>
              <a:gd name="T4" fmla="*/ 248 w 248"/>
              <a:gd name="T5" fmla="*/ 97 h 207"/>
              <a:gd name="T6" fmla="*/ 248 w 248"/>
              <a:gd name="T7" fmla="*/ 0 h 207"/>
            </a:gdLst>
            <a:ahLst/>
            <a:cxnLst>
              <a:cxn ang="0">
                <a:pos x="T0" y="T1"/>
              </a:cxn>
              <a:cxn ang="0">
                <a:pos x="T2" y="T3"/>
              </a:cxn>
              <a:cxn ang="0">
                <a:pos x="T4" y="T5"/>
              </a:cxn>
              <a:cxn ang="0">
                <a:pos x="T6" y="T7"/>
              </a:cxn>
            </a:cxnLst>
            <a:rect l="0" t="0" r="r" b="b"/>
            <a:pathLst>
              <a:path w="248" h="207">
                <a:moveTo>
                  <a:pt x="0" y="207"/>
                </a:moveTo>
                <a:cubicBezTo>
                  <a:pt x="138" y="207"/>
                  <a:pt x="138" y="207"/>
                  <a:pt x="138" y="207"/>
                </a:cubicBezTo>
                <a:cubicBezTo>
                  <a:pt x="198" y="207"/>
                  <a:pt x="248" y="158"/>
                  <a:pt x="248" y="97"/>
                </a:cubicBezTo>
                <a:cubicBezTo>
                  <a:pt x="248" y="0"/>
                  <a:pt x="248" y="0"/>
                  <a:pt x="248" y="0"/>
                </a:cubicBezTo>
              </a:path>
            </a:pathLst>
          </a:custGeom>
          <a:noFill/>
          <a:ln w="90551" cap="flat">
            <a:solidFill>
              <a:srgbClr val="CC006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802" name="Freeform 50"/>
          <p:cNvSpPr>
            <a:spLocks/>
          </p:cNvSpPr>
          <p:nvPr/>
        </p:nvSpPr>
        <p:spPr bwMode="auto">
          <a:xfrm>
            <a:off x="5181600" y="5808134"/>
            <a:ext cx="249238" cy="406400"/>
          </a:xfrm>
          <a:custGeom>
            <a:avLst/>
            <a:gdLst>
              <a:gd name="T0" fmla="*/ 29 w 41"/>
              <a:gd name="T1" fmla="*/ 33 h 67"/>
              <a:gd name="T2" fmla="*/ 41 w 41"/>
              <a:gd name="T3" fmla="*/ 0 h 67"/>
              <a:gd name="T4" fmla="*/ 0 w 41"/>
              <a:gd name="T5" fmla="*/ 33 h 67"/>
              <a:gd name="T6" fmla="*/ 41 w 41"/>
              <a:gd name="T7" fmla="*/ 67 h 67"/>
              <a:gd name="T8" fmla="*/ 29 w 41"/>
              <a:gd name="T9" fmla="*/ 33 h 67"/>
            </a:gdLst>
            <a:ahLst/>
            <a:cxnLst>
              <a:cxn ang="0">
                <a:pos x="T0" y="T1"/>
              </a:cxn>
              <a:cxn ang="0">
                <a:pos x="T2" y="T3"/>
              </a:cxn>
              <a:cxn ang="0">
                <a:pos x="T4" y="T5"/>
              </a:cxn>
              <a:cxn ang="0">
                <a:pos x="T6" y="T7"/>
              </a:cxn>
              <a:cxn ang="0">
                <a:pos x="T8" y="T9"/>
              </a:cxn>
            </a:cxnLst>
            <a:rect l="0" t="0" r="r" b="b"/>
            <a:pathLst>
              <a:path w="41" h="67">
                <a:moveTo>
                  <a:pt x="29" y="33"/>
                </a:moveTo>
                <a:cubicBezTo>
                  <a:pt x="37" y="26"/>
                  <a:pt x="41" y="10"/>
                  <a:pt x="41" y="0"/>
                </a:cubicBezTo>
                <a:cubicBezTo>
                  <a:pt x="30" y="14"/>
                  <a:pt x="17" y="26"/>
                  <a:pt x="0" y="33"/>
                </a:cubicBezTo>
                <a:cubicBezTo>
                  <a:pt x="17" y="40"/>
                  <a:pt x="30" y="53"/>
                  <a:pt x="41" y="67"/>
                </a:cubicBezTo>
                <a:cubicBezTo>
                  <a:pt x="40" y="55"/>
                  <a:pt x="37" y="42"/>
                  <a:pt x="29" y="33"/>
                </a:cubicBezTo>
                <a:close/>
              </a:path>
            </a:pathLst>
          </a:custGeom>
          <a:solidFill>
            <a:srgbClr val="CC00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803" name="Freeform 51"/>
          <p:cNvSpPr>
            <a:spLocks/>
          </p:cNvSpPr>
          <p:nvPr/>
        </p:nvSpPr>
        <p:spPr bwMode="auto">
          <a:xfrm>
            <a:off x="5334000" y="3810000"/>
            <a:ext cx="2282825" cy="1392238"/>
          </a:xfrm>
          <a:custGeom>
            <a:avLst/>
            <a:gdLst>
              <a:gd name="T0" fmla="*/ 0 w 248"/>
              <a:gd name="T1" fmla="*/ 207 h 207"/>
              <a:gd name="T2" fmla="*/ 138 w 248"/>
              <a:gd name="T3" fmla="*/ 207 h 207"/>
              <a:gd name="T4" fmla="*/ 248 w 248"/>
              <a:gd name="T5" fmla="*/ 97 h 207"/>
              <a:gd name="T6" fmla="*/ 248 w 248"/>
              <a:gd name="T7" fmla="*/ 0 h 207"/>
            </a:gdLst>
            <a:ahLst/>
            <a:cxnLst>
              <a:cxn ang="0">
                <a:pos x="T0" y="T1"/>
              </a:cxn>
              <a:cxn ang="0">
                <a:pos x="T2" y="T3"/>
              </a:cxn>
              <a:cxn ang="0">
                <a:pos x="T4" y="T5"/>
              </a:cxn>
              <a:cxn ang="0">
                <a:pos x="T6" y="T7"/>
              </a:cxn>
            </a:cxnLst>
            <a:rect l="0" t="0" r="r" b="b"/>
            <a:pathLst>
              <a:path w="248" h="207">
                <a:moveTo>
                  <a:pt x="0" y="207"/>
                </a:moveTo>
                <a:cubicBezTo>
                  <a:pt x="138" y="207"/>
                  <a:pt x="138" y="207"/>
                  <a:pt x="138" y="207"/>
                </a:cubicBezTo>
                <a:cubicBezTo>
                  <a:pt x="198" y="207"/>
                  <a:pt x="248" y="158"/>
                  <a:pt x="248" y="97"/>
                </a:cubicBezTo>
                <a:cubicBezTo>
                  <a:pt x="248" y="0"/>
                  <a:pt x="248" y="0"/>
                  <a:pt x="248" y="0"/>
                </a:cubicBezTo>
              </a:path>
            </a:pathLst>
          </a:custGeom>
          <a:noFill/>
          <a:ln w="90551" cap="flat">
            <a:solidFill>
              <a:srgbClr val="FF66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804" name="Freeform 52"/>
          <p:cNvSpPr>
            <a:spLocks/>
          </p:cNvSpPr>
          <p:nvPr/>
        </p:nvSpPr>
        <p:spPr bwMode="auto">
          <a:xfrm rot="16200000" flipH="1" flipV="1">
            <a:off x="6100232" y="3788834"/>
            <a:ext cx="304800" cy="533400"/>
          </a:xfrm>
          <a:custGeom>
            <a:avLst/>
            <a:gdLst>
              <a:gd name="T0" fmla="*/ 29 w 41"/>
              <a:gd name="T1" fmla="*/ 33 h 67"/>
              <a:gd name="T2" fmla="*/ 41 w 41"/>
              <a:gd name="T3" fmla="*/ 0 h 67"/>
              <a:gd name="T4" fmla="*/ 0 w 41"/>
              <a:gd name="T5" fmla="*/ 33 h 67"/>
              <a:gd name="T6" fmla="*/ 41 w 41"/>
              <a:gd name="T7" fmla="*/ 67 h 67"/>
              <a:gd name="T8" fmla="*/ 29 w 41"/>
              <a:gd name="T9" fmla="*/ 33 h 67"/>
            </a:gdLst>
            <a:ahLst/>
            <a:cxnLst>
              <a:cxn ang="0">
                <a:pos x="T0" y="T1"/>
              </a:cxn>
              <a:cxn ang="0">
                <a:pos x="T2" y="T3"/>
              </a:cxn>
              <a:cxn ang="0">
                <a:pos x="T4" y="T5"/>
              </a:cxn>
              <a:cxn ang="0">
                <a:pos x="T6" y="T7"/>
              </a:cxn>
              <a:cxn ang="0">
                <a:pos x="T8" y="T9"/>
              </a:cxn>
            </a:cxnLst>
            <a:rect l="0" t="0" r="r" b="b"/>
            <a:pathLst>
              <a:path w="41" h="67">
                <a:moveTo>
                  <a:pt x="29" y="33"/>
                </a:moveTo>
                <a:cubicBezTo>
                  <a:pt x="37" y="26"/>
                  <a:pt x="41" y="10"/>
                  <a:pt x="41" y="0"/>
                </a:cubicBezTo>
                <a:cubicBezTo>
                  <a:pt x="30" y="14"/>
                  <a:pt x="17" y="26"/>
                  <a:pt x="0" y="33"/>
                </a:cubicBezTo>
                <a:cubicBezTo>
                  <a:pt x="17" y="40"/>
                  <a:pt x="30" y="53"/>
                  <a:pt x="41" y="67"/>
                </a:cubicBezTo>
                <a:cubicBezTo>
                  <a:pt x="40" y="55"/>
                  <a:pt x="37" y="42"/>
                  <a:pt x="29" y="33"/>
                </a:cubicBezTo>
                <a:close/>
              </a:path>
            </a:pathLst>
          </a:custGeom>
          <a:solidFill>
            <a:srgbClr val="FF6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805" name="Freeform 53"/>
          <p:cNvSpPr>
            <a:spLocks/>
          </p:cNvSpPr>
          <p:nvPr/>
        </p:nvSpPr>
        <p:spPr bwMode="auto">
          <a:xfrm>
            <a:off x="1701801" y="3810000"/>
            <a:ext cx="1752600" cy="1066800"/>
          </a:xfrm>
          <a:custGeom>
            <a:avLst/>
            <a:gdLst>
              <a:gd name="T0" fmla="*/ 0 w 286"/>
              <a:gd name="T1" fmla="*/ 0 h 179"/>
              <a:gd name="T2" fmla="*/ 0 w 286"/>
              <a:gd name="T3" fmla="*/ 69 h 179"/>
              <a:gd name="T4" fmla="*/ 110 w 286"/>
              <a:gd name="T5" fmla="*/ 179 h 179"/>
              <a:gd name="T6" fmla="*/ 286 w 286"/>
              <a:gd name="T7" fmla="*/ 179 h 179"/>
            </a:gdLst>
            <a:ahLst/>
            <a:cxnLst>
              <a:cxn ang="0">
                <a:pos x="T0" y="T1"/>
              </a:cxn>
              <a:cxn ang="0">
                <a:pos x="T2" y="T3"/>
              </a:cxn>
              <a:cxn ang="0">
                <a:pos x="T4" y="T5"/>
              </a:cxn>
              <a:cxn ang="0">
                <a:pos x="T6" y="T7"/>
              </a:cxn>
            </a:cxnLst>
            <a:rect l="0" t="0" r="r" b="b"/>
            <a:pathLst>
              <a:path w="286" h="179">
                <a:moveTo>
                  <a:pt x="0" y="0"/>
                </a:moveTo>
                <a:cubicBezTo>
                  <a:pt x="0" y="69"/>
                  <a:pt x="0" y="69"/>
                  <a:pt x="0" y="69"/>
                </a:cubicBezTo>
                <a:cubicBezTo>
                  <a:pt x="0" y="130"/>
                  <a:pt x="50" y="179"/>
                  <a:pt x="110" y="179"/>
                </a:cubicBezTo>
                <a:cubicBezTo>
                  <a:pt x="286" y="179"/>
                  <a:pt x="286" y="179"/>
                  <a:pt x="286" y="179"/>
                </a:cubicBezTo>
              </a:path>
            </a:pathLst>
          </a:custGeom>
          <a:noFill/>
          <a:ln w="90551"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30806" name="Freeform 54"/>
          <p:cNvSpPr>
            <a:spLocks/>
          </p:cNvSpPr>
          <p:nvPr/>
        </p:nvSpPr>
        <p:spPr bwMode="auto">
          <a:xfrm>
            <a:off x="3378201" y="4673601"/>
            <a:ext cx="249238" cy="404813"/>
          </a:xfrm>
          <a:custGeom>
            <a:avLst/>
            <a:gdLst>
              <a:gd name="T0" fmla="*/ 12 w 41"/>
              <a:gd name="T1" fmla="*/ 33 h 67"/>
              <a:gd name="T2" fmla="*/ 0 w 41"/>
              <a:gd name="T3" fmla="*/ 0 h 67"/>
              <a:gd name="T4" fmla="*/ 41 w 41"/>
              <a:gd name="T5" fmla="*/ 33 h 67"/>
              <a:gd name="T6" fmla="*/ 0 w 41"/>
              <a:gd name="T7" fmla="*/ 67 h 67"/>
              <a:gd name="T8" fmla="*/ 12 w 41"/>
              <a:gd name="T9" fmla="*/ 33 h 67"/>
            </a:gdLst>
            <a:ahLst/>
            <a:cxnLst>
              <a:cxn ang="0">
                <a:pos x="T0" y="T1"/>
              </a:cxn>
              <a:cxn ang="0">
                <a:pos x="T2" y="T3"/>
              </a:cxn>
              <a:cxn ang="0">
                <a:pos x="T4" y="T5"/>
              </a:cxn>
              <a:cxn ang="0">
                <a:pos x="T6" y="T7"/>
              </a:cxn>
              <a:cxn ang="0">
                <a:pos x="T8" y="T9"/>
              </a:cxn>
            </a:cxnLst>
            <a:rect l="0" t="0" r="r" b="b"/>
            <a:pathLst>
              <a:path w="41" h="67">
                <a:moveTo>
                  <a:pt x="12" y="33"/>
                </a:moveTo>
                <a:cubicBezTo>
                  <a:pt x="4" y="26"/>
                  <a:pt x="1" y="10"/>
                  <a:pt x="0" y="0"/>
                </a:cubicBezTo>
                <a:cubicBezTo>
                  <a:pt x="11" y="14"/>
                  <a:pt x="25" y="26"/>
                  <a:pt x="41" y="33"/>
                </a:cubicBezTo>
                <a:cubicBezTo>
                  <a:pt x="25" y="40"/>
                  <a:pt x="11" y="53"/>
                  <a:pt x="0" y="67"/>
                </a:cubicBezTo>
                <a:cubicBezTo>
                  <a:pt x="1" y="55"/>
                  <a:pt x="4" y="42"/>
                  <a:pt x="12" y="3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0807" name="Freeform 55"/>
          <p:cNvSpPr>
            <a:spLocks/>
          </p:cNvSpPr>
          <p:nvPr/>
        </p:nvSpPr>
        <p:spPr bwMode="auto">
          <a:xfrm rot="16200000" flipV="1">
            <a:off x="4076700" y="1562100"/>
            <a:ext cx="228600" cy="304800"/>
          </a:xfrm>
          <a:custGeom>
            <a:avLst/>
            <a:gdLst>
              <a:gd name="T0" fmla="*/ 12 w 41"/>
              <a:gd name="T1" fmla="*/ 34 h 67"/>
              <a:gd name="T2" fmla="*/ 0 w 41"/>
              <a:gd name="T3" fmla="*/ 67 h 67"/>
              <a:gd name="T4" fmla="*/ 41 w 41"/>
              <a:gd name="T5" fmla="*/ 34 h 67"/>
              <a:gd name="T6" fmla="*/ 0 w 41"/>
              <a:gd name="T7" fmla="*/ 0 h 67"/>
              <a:gd name="T8" fmla="*/ 12 w 41"/>
              <a:gd name="T9" fmla="*/ 34 h 67"/>
            </a:gdLst>
            <a:ahLst/>
            <a:cxnLst>
              <a:cxn ang="0">
                <a:pos x="T0" y="T1"/>
              </a:cxn>
              <a:cxn ang="0">
                <a:pos x="T2" y="T3"/>
              </a:cxn>
              <a:cxn ang="0">
                <a:pos x="T4" y="T5"/>
              </a:cxn>
              <a:cxn ang="0">
                <a:pos x="T6" y="T7"/>
              </a:cxn>
              <a:cxn ang="0">
                <a:pos x="T8" y="T9"/>
              </a:cxn>
            </a:cxnLst>
            <a:rect l="0" t="0" r="r" b="b"/>
            <a:pathLst>
              <a:path w="41" h="67">
                <a:moveTo>
                  <a:pt x="12" y="34"/>
                </a:moveTo>
                <a:cubicBezTo>
                  <a:pt x="4" y="41"/>
                  <a:pt x="0" y="57"/>
                  <a:pt x="0" y="67"/>
                </a:cubicBezTo>
                <a:cubicBezTo>
                  <a:pt x="11" y="53"/>
                  <a:pt x="24" y="41"/>
                  <a:pt x="41" y="34"/>
                </a:cubicBezTo>
                <a:cubicBezTo>
                  <a:pt x="24" y="27"/>
                  <a:pt x="11" y="14"/>
                  <a:pt x="0" y="0"/>
                </a:cubicBezTo>
                <a:cubicBezTo>
                  <a:pt x="1" y="11"/>
                  <a:pt x="4" y="25"/>
                  <a:pt x="12" y="34"/>
                </a:cubicBezTo>
                <a:close/>
              </a:path>
            </a:pathLst>
          </a:custGeom>
          <a:solidFill>
            <a:srgbClr val="0070C0"/>
          </a:solidFill>
          <a:ln w="9525">
            <a:noFill/>
            <a:round/>
            <a:headEnd/>
            <a:tailEnd/>
          </a:ln>
        </p:spPr>
        <p:txBody>
          <a:bodyPr/>
          <a:lstStyle/>
          <a:p>
            <a:endParaRPr lang="en-US" dirty="0"/>
          </a:p>
        </p:txBody>
      </p:sp>
      <p:sp>
        <p:nvSpPr>
          <p:cNvPr id="330808" name="Freeform 56"/>
          <p:cNvSpPr>
            <a:spLocks/>
          </p:cNvSpPr>
          <p:nvPr/>
        </p:nvSpPr>
        <p:spPr bwMode="auto">
          <a:xfrm rot="5400000" flipH="1" flipV="1">
            <a:off x="4523581" y="1801019"/>
            <a:ext cx="249238" cy="304800"/>
          </a:xfrm>
          <a:custGeom>
            <a:avLst/>
            <a:gdLst>
              <a:gd name="T0" fmla="*/ 29 w 41"/>
              <a:gd name="T1" fmla="*/ 34 h 67"/>
              <a:gd name="T2" fmla="*/ 41 w 41"/>
              <a:gd name="T3" fmla="*/ 67 h 67"/>
              <a:gd name="T4" fmla="*/ 0 w 41"/>
              <a:gd name="T5" fmla="*/ 34 h 67"/>
              <a:gd name="T6" fmla="*/ 41 w 41"/>
              <a:gd name="T7" fmla="*/ 0 h 67"/>
              <a:gd name="T8" fmla="*/ 29 w 41"/>
              <a:gd name="T9" fmla="*/ 34 h 67"/>
            </a:gdLst>
            <a:ahLst/>
            <a:cxnLst>
              <a:cxn ang="0">
                <a:pos x="T0" y="T1"/>
              </a:cxn>
              <a:cxn ang="0">
                <a:pos x="T2" y="T3"/>
              </a:cxn>
              <a:cxn ang="0">
                <a:pos x="T4" y="T5"/>
              </a:cxn>
              <a:cxn ang="0">
                <a:pos x="T6" y="T7"/>
              </a:cxn>
              <a:cxn ang="0">
                <a:pos x="T8" y="T9"/>
              </a:cxn>
            </a:cxnLst>
            <a:rect l="0" t="0" r="r" b="b"/>
            <a:pathLst>
              <a:path w="41" h="67">
                <a:moveTo>
                  <a:pt x="29" y="34"/>
                </a:moveTo>
                <a:cubicBezTo>
                  <a:pt x="37" y="41"/>
                  <a:pt x="40" y="57"/>
                  <a:pt x="41" y="67"/>
                </a:cubicBezTo>
                <a:cubicBezTo>
                  <a:pt x="30" y="53"/>
                  <a:pt x="16" y="41"/>
                  <a:pt x="0" y="34"/>
                </a:cubicBezTo>
                <a:cubicBezTo>
                  <a:pt x="16" y="27"/>
                  <a:pt x="30" y="14"/>
                  <a:pt x="41" y="0"/>
                </a:cubicBezTo>
                <a:cubicBezTo>
                  <a:pt x="40" y="11"/>
                  <a:pt x="37" y="25"/>
                  <a:pt x="29" y="34"/>
                </a:cubicBezTo>
                <a:close/>
              </a:path>
            </a:pathLst>
          </a:custGeom>
          <a:solidFill>
            <a:srgbClr val="008080"/>
          </a:solidFill>
          <a:ln w="9525">
            <a:noFill/>
            <a:round/>
            <a:headEnd/>
            <a:tailEnd/>
          </a:ln>
        </p:spPr>
        <p:txBody>
          <a:bodyPr/>
          <a:lstStyle/>
          <a:p>
            <a:endParaRPr lang="en-US" dirty="0"/>
          </a:p>
        </p:txBody>
      </p:sp>
      <p:sp>
        <p:nvSpPr>
          <p:cNvPr id="330810" name="Line 58"/>
          <p:cNvSpPr>
            <a:spLocks noChangeShapeType="1"/>
          </p:cNvSpPr>
          <p:nvPr/>
        </p:nvSpPr>
        <p:spPr bwMode="auto">
          <a:xfrm>
            <a:off x="4648200" y="1600200"/>
            <a:ext cx="0" cy="381000"/>
          </a:xfrm>
          <a:prstGeom prst="line">
            <a:avLst/>
          </a:prstGeom>
          <a:noFill/>
          <a:ln w="101600">
            <a:solidFill>
              <a:srgbClr val="008080"/>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30811" name="Line 59"/>
          <p:cNvSpPr>
            <a:spLocks noChangeShapeType="1"/>
          </p:cNvSpPr>
          <p:nvPr/>
        </p:nvSpPr>
        <p:spPr bwMode="auto">
          <a:xfrm>
            <a:off x="4191000" y="1752600"/>
            <a:ext cx="0" cy="304800"/>
          </a:xfrm>
          <a:prstGeom prst="line">
            <a:avLst/>
          </a:prstGeom>
          <a:noFill/>
          <a:ln w="101600">
            <a:solidFill>
              <a:srgbClr val="0070C0"/>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30812" name="Rectangle 60"/>
          <p:cNvSpPr>
            <a:spLocks noChangeArrowheads="1"/>
          </p:cNvSpPr>
          <p:nvPr/>
        </p:nvSpPr>
        <p:spPr bwMode="auto">
          <a:xfrm>
            <a:off x="131762" y="927556"/>
            <a:ext cx="360203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Government purchases of goods and services</a:t>
            </a:r>
            <a:endParaRPr lang="en-US" sz="1400" dirty="0">
              <a:cs typeface="Arial" pitchFamily="34" charset="0"/>
            </a:endParaRPr>
          </a:p>
        </p:txBody>
      </p:sp>
      <p:sp>
        <p:nvSpPr>
          <p:cNvPr id="330813" name="Rectangle 61"/>
          <p:cNvSpPr>
            <a:spLocks noChangeArrowheads="1"/>
          </p:cNvSpPr>
          <p:nvPr/>
        </p:nvSpPr>
        <p:spPr bwMode="auto">
          <a:xfrm>
            <a:off x="5867400" y="914400"/>
            <a:ext cx="20574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Government borrowing</a:t>
            </a:r>
            <a:endParaRPr lang="en-US" sz="1400" dirty="0">
              <a:cs typeface="Arial" pitchFamily="34" charset="0"/>
            </a:endParaRPr>
          </a:p>
        </p:txBody>
      </p:sp>
      <p:sp>
        <p:nvSpPr>
          <p:cNvPr id="330815" name="Rectangle 63"/>
          <p:cNvSpPr>
            <a:spLocks noChangeArrowheads="1"/>
          </p:cNvSpPr>
          <p:nvPr/>
        </p:nvSpPr>
        <p:spPr bwMode="auto">
          <a:xfrm>
            <a:off x="6864927" y="1744579"/>
            <a:ext cx="1103313"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Private savings</a:t>
            </a:r>
            <a:endParaRPr lang="en-US" sz="1400" dirty="0">
              <a:cs typeface="Arial" pitchFamily="34" charset="0"/>
            </a:endParaRPr>
          </a:p>
        </p:txBody>
      </p:sp>
      <p:sp>
        <p:nvSpPr>
          <p:cNvPr id="330814" name="Rectangle 62"/>
          <p:cNvSpPr>
            <a:spLocks noChangeArrowheads="1"/>
          </p:cNvSpPr>
          <p:nvPr/>
        </p:nvSpPr>
        <p:spPr bwMode="auto">
          <a:xfrm>
            <a:off x="4876800" y="1676400"/>
            <a:ext cx="20574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Government transfers</a:t>
            </a:r>
            <a:endParaRPr lang="en-US" sz="1400" dirty="0">
              <a:cs typeface="Arial" pitchFamily="34" charset="0"/>
            </a:endParaRPr>
          </a:p>
        </p:txBody>
      </p:sp>
      <p:sp>
        <p:nvSpPr>
          <p:cNvPr id="330816" name="Rectangle 64"/>
          <p:cNvSpPr>
            <a:spLocks noChangeArrowheads="1"/>
          </p:cNvSpPr>
          <p:nvPr/>
        </p:nvSpPr>
        <p:spPr bwMode="auto">
          <a:xfrm>
            <a:off x="5175566" y="2693313"/>
            <a:ext cx="1149034" cy="430887"/>
          </a:xfrm>
          <a:prstGeom prst="rect">
            <a:avLst/>
          </a:prstGeom>
          <a:noFill/>
          <a:ln>
            <a:noFill/>
          </a:ln>
        </p:spPr>
        <p:txBody>
          <a:bodyPr wrap="square"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Wages, profit, </a:t>
            </a:r>
            <a:endParaRPr lang="en-US" sz="1400" dirty="0" smtClean="0">
              <a:solidFill>
                <a:srgbClr val="000000"/>
              </a:solidFill>
              <a:latin typeface="Myriad Pro" pitchFamily="34" charset="0"/>
              <a:cs typeface="Arial" pitchFamily="34" charset="0"/>
            </a:endParaRPr>
          </a:p>
          <a:p>
            <a:pPr>
              <a:lnSpc>
                <a:spcPct val="100000"/>
              </a:lnSpc>
              <a:spcBef>
                <a:spcPct val="0"/>
              </a:spcBef>
              <a:buClrTx/>
              <a:buSzTx/>
              <a:buFontTx/>
              <a:buNone/>
            </a:pPr>
            <a:r>
              <a:rPr lang="en-US" sz="1400" dirty="0" smtClean="0">
                <a:solidFill>
                  <a:srgbClr val="000000"/>
                </a:solidFill>
                <a:latin typeface="Myriad Pro" pitchFamily="34" charset="0"/>
                <a:cs typeface="Arial" pitchFamily="34" charset="0"/>
              </a:rPr>
              <a:t>interest</a:t>
            </a:r>
            <a:r>
              <a:rPr lang="en-US" sz="1400" dirty="0">
                <a:solidFill>
                  <a:srgbClr val="000000"/>
                </a:solidFill>
                <a:latin typeface="Myriad Pro" pitchFamily="34" charset="0"/>
                <a:cs typeface="Arial" pitchFamily="34" charset="0"/>
              </a:rPr>
              <a:t>, rent</a:t>
            </a:r>
            <a:endParaRPr lang="en-US" sz="1400" dirty="0">
              <a:cs typeface="Arial" pitchFamily="34" charset="0"/>
            </a:endParaRPr>
          </a:p>
        </p:txBody>
      </p:sp>
      <p:sp>
        <p:nvSpPr>
          <p:cNvPr id="330817" name="Rectangle 65"/>
          <p:cNvSpPr>
            <a:spLocks noChangeArrowheads="1"/>
          </p:cNvSpPr>
          <p:nvPr/>
        </p:nvSpPr>
        <p:spPr bwMode="auto">
          <a:xfrm>
            <a:off x="5105400" y="4191000"/>
            <a:ext cx="1103313" cy="42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Wages, profit, interest, rent</a:t>
            </a:r>
            <a:endParaRPr lang="en-US" sz="1400" dirty="0">
              <a:cs typeface="Arial" pitchFamily="34" charset="0"/>
            </a:endParaRPr>
          </a:p>
        </p:txBody>
      </p:sp>
      <p:sp>
        <p:nvSpPr>
          <p:cNvPr id="330818" name="Rectangle 66"/>
          <p:cNvSpPr>
            <a:spLocks noChangeArrowheads="1"/>
          </p:cNvSpPr>
          <p:nvPr/>
        </p:nvSpPr>
        <p:spPr bwMode="auto">
          <a:xfrm>
            <a:off x="6324600" y="4419600"/>
            <a:ext cx="1371600"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Borrowing and stock issues by firms</a:t>
            </a:r>
            <a:endParaRPr lang="en-US" sz="1400" dirty="0">
              <a:cs typeface="Arial" pitchFamily="34" charset="0"/>
            </a:endParaRPr>
          </a:p>
        </p:txBody>
      </p:sp>
      <p:sp>
        <p:nvSpPr>
          <p:cNvPr id="330819" name="Rectangle 67"/>
          <p:cNvSpPr>
            <a:spLocks noChangeArrowheads="1"/>
          </p:cNvSpPr>
          <p:nvPr/>
        </p:nvSpPr>
        <p:spPr bwMode="auto">
          <a:xfrm>
            <a:off x="5791200" y="5486400"/>
            <a:ext cx="1447800" cy="42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Foreign borrowing and sales of stock</a:t>
            </a:r>
            <a:endParaRPr lang="en-US" sz="1400" dirty="0">
              <a:cs typeface="Arial" pitchFamily="34" charset="0"/>
            </a:endParaRPr>
          </a:p>
        </p:txBody>
      </p:sp>
      <p:sp>
        <p:nvSpPr>
          <p:cNvPr id="330820" name="Rectangle 68"/>
          <p:cNvSpPr>
            <a:spLocks noChangeArrowheads="1"/>
          </p:cNvSpPr>
          <p:nvPr/>
        </p:nvSpPr>
        <p:spPr bwMode="auto">
          <a:xfrm>
            <a:off x="5334000" y="6416675"/>
            <a:ext cx="29718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Foreign lending and purchases of stock</a:t>
            </a:r>
            <a:endParaRPr lang="en-US" sz="1400" dirty="0">
              <a:cs typeface="Arial" pitchFamily="34" charset="0"/>
            </a:endParaRPr>
          </a:p>
        </p:txBody>
      </p:sp>
      <p:sp>
        <p:nvSpPr>
          <p:cNvPr id="330821" name="Rectangle 69"/>
          <p:cNvSpPr>
            <a:spLocks noChangeArrowheads="1"/>
          </p:cNvSpPr>
          <p:nvPr/>
        </p:nvSpPr>
        <p:spPr bwMode="auto">
          <a:xfrm>
            <a:off x="1998043" y="5668962"/>
            <a:ext cx="16764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Exports</a:t>
            </a:r>
            <a:endParaRPr lang="en-US" sz="1400" dirty="0">
              <a:cs typeface="Arial" pitchFamily="34" charset="0"/>
            </a:endParaRPr>
          </a:p>
        </p:txBody>
      </p:sp>
      <p:sp>
        <p:nvSpPr>
          <p:cNvPr id="330822" name="Rectangle 70"/>
          <p:cNvSpPr>
            <a:spLocks noChangeArrowheads="1"/>
          </p:cNvSpPr>
          <p:nvPr/>
        </p:nvSpPr>
        <p:spPr bwMode="auto">
          <a:xfrm>
            <a:off x="1577977" y="6400800"/>
            <a:ext cx="16764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Imports</a:t>
            </a:r>
            <a:endParaRPr lang="en-US" sz="1400" dirty="0">
              <a:cs typeface="Arial" pitchFamily="34" charset="0"/>
            </a:endParaRPr>
          </a:p>
        </p:txBody>
      </p:sp>
      <p:sp>
        <p:nvSpPr>
          <p:cNvPr id="330823" name="Rectangle 71"/>
          <p:cNvSpPr>
            <a:spLocks noChangeArrowheads="1"/>
          </p:cNvSpPr>
          <p:nvPr/>
        </p:nvSpPr>
        <p:spPr bwMode="auto">
          <a:xfrm>
            <a:off x="2438400" y="4495800"/>
            <a:ext cx="16764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GDP</a:t>
            </a:r>
            <a:endParaRPr lang="en-US" sz="1400" dirty="0">
              <a:cs typeface="Arial" pitchFamily="34" charset="0"/>
            </a:endParaRPr>
          </a:p>
        </p:txBody>
      </p:sp>
      <p:sp>
        <p:nvSpPr>
          <p:cNvPr id="330824" name="Rectangle 72"/>
          <p:cNvSpPr>
            <a:spLocks noChangeArrowheads="1"/>
          </p:cNvSpPr>
          <p:nvPr/>
        </p:nvSpPr>
        <p:spPr bwMode="auto">
          <a:xfrm>
            <a:off x="3532981" y="1692275"/>
            <a:ext cx="58181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00000"/>
              </a:lnSpc>
              <a:spcBef>
                <a:spcPct val="0"/>
              </a:spcBef>
              <a:buClrTx/>
              <a:buSzTx/>
              <a:buFontTx/>
              <a:buNone/>
            </a:pPr>
            <a:r>
              <a:rPr lang="en-US" sz="1400" dirty="0" smtClean="0">
                <a:solidFill>
                  <a:srgbClr val="000000"/>
                </a:solidFill>
                <a:latin typeface="Myriad Pro" pitchFamily="34" charset="0"/>
                <a:cs typeface="Arial" pitchFamily="34" charset="0"/>
              </a:rPr>
              <a:t>Taxes</a:t>
            </a:r>
            <a:endParaRPr lang="en-US" sz="1400" dirty="0">
              <a:cs typeface="Arial" pitchFamily="34" charset="0"/>
            </a:endParaRPr>
          </a:p>
        </p:txBody>
      </p:sp>
      <p:sp>
        <p:nvSpPr>
          <p:cNvPr id="330825" name="Rectangle 73"/>
          <p:cNvSpPr>
            <a:spLocks noChangeArrowheads="1"/>
          </p:cNvSpPr>
          <p:nvPr/>
        </p:nvSpPr>
        <p:spPr bwMode="auto">
          <a:xfrm>
            <a:off x="1219200" y="1752600"/>
            <a:ext cx="1524000" cy="212725"/>
          </a:xfrm>
          <a:prstGeom prst="rect">
            <a:avLst/>
          </a:prstGeom>
          <a:solidFill>
            <a:schemeClr val="bg1">
              <a:alpha val="80000"/>
            </a:schemeClr>
          </a:solidFill>
          <a:ln>
            <a:noFill/>
          </a:ln>
        </p:spPr>
        <p:txBody>
          <a:bodyPr lIns="0" tIns="0" rIns="0" bIns="0">
            <a:spAutoFit/>
          </a:bodyPr>
          <a:lstStyle/>
          <a:p>
            <a:pPr>
              <a:lnSpc>
                <a:spcPct val="100000"/>
              </a:lnSpc>
              <a:spcBef>
                <a:spcPct val="0"/>
              </a:spcBef>
              <a:buClrTx/>
              <a:buSzTx/>
              <a:buFontTx/>
              <a:buNone/>
            </a:pPr>
            <a:r>
              <a:rPr lang="en-US" sz="1400" dirty="0">
                <a:solidFill>
                  <a:srgbClr val="000000"/>
                </a:solidFill>
                <a:latin typeface="Myriad Pro" pitchFamily="34" charset="0"/>
                <a:cs typeface="Arial" pitchFamily="34" charset="0"/>
              </a:rPr>
              <a:t>Consumer spending</a:t>
            </a:r>
            <a:endParaRPr lang="en-US" sz="1400" dirty="0">
              <a:cs typeface="Arial" pitchFamily="34" charset="0"/>
            </a:endParaRPr>
          </a:p>
        </p:txBody>
      </p:sp>
      <p:pic>
        <p:nvPicPr>
          <p:cNvPr id="5124" name="Picture 4"/>
          <p:cNvPicPr>
            <a:picLocks noChangeAspect="1" noChangeArrowheads="1"/>
          </p:cNvPicPr>
          <p:nvPr/>
        </p:nvPicPr>
        <p:blipFill rotWithShape="1">
          <a:blip r:embed="rId3" cstate="print">
            <a:extLst>
              <a:ext uri="{28A0092B-C50C-407E-A947-70E740481C1C}">
                <a14:useLocalDpi xmlns:a14="http://schemas.microsoft.com/office/drawing/2010/main" xmlns=""/>
              </a:ext>
            </a:extLst>
          </a:blip>
          <a:srcRect/>
          <a:stretch/>
        </p:blipFill>
        <p:spPr bwMode="auto">
          <a:xfrm>
            <a:off x="3757845" y="2080372"/>
            <a:ext cx="1301835" cy="662828"/>
          </a:xfrm>
          <a:prstGeom prst="roundRect">
            <a:avLst>
              <a:gd name="adj" fmla="val 16667"/>
            </a:avLst>
          </a:prstGeom>
          <a:ln w="76200">
            <a:solidFill>
              <a:schemeClr val="accent1">
                <a:lumMod val="40000"/>
                <a:lumOff val="60000"/>
              </a:schemeClr>
            </a:solidFill>
          </a:ln>
          <a:effectLst>
            <a:outerShdw blurRad="76200" dist="38100" dir="78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pic>
        <p:nvPicPr>
          <p:cNvPr id="5126" name="Picture 6"/>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3886200" y="914400"/>
            <a:ext cx="1219200" cy="653840"/>
          </a:xfrm>
          <a:prstGeom prst="roundRect">
            <a:avLst>
              <a:gd name="adj" fmla="val 16667"/>
            </a:avLst>
          </a:prstGeom>
          <a:ln w="76200">
            <a:solidFill>
              <a:schemeClr val="accent1">
                <a:lumMod val="40000"/>
                <a:lumOff val="60000"/>
              </a:schemeClr>
            </a:solidFill>
          </a:ln>
          <a:effectLst>
            <a:outerShdw blurRad="76200" dist="38100" dir="78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3733800" y="5830476"/>
            <a:ext cx="1325880" cy="706849"/>
          </a:xfrm>
          <a:prstGeom prst="roundRect">
            <a:avLst>
              <a:gd name="adj" fmla="val 16667"/>
            </a:avLst>
          </a:prstGeom>
          <a:ln w="76200">
            <a:solidFill>
              <a:schemeClr val="accent1">
                <a:lumMod val="40000"/>
                <a:lumOff val="60000"/>
              </a:schemeClr>
            </a:solidFill>
          </a:ln>
          <a:effectLst>
            <a:outerShdw blurRad="76200" dist="38100" dir="78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3793944" y="4708525"/>
            <a:ext cx="1274284" cy="701675"/>
          </a:xfrm>
          <a:prstGeom prst="roundRect">
            <a:avLst>
              <a:gd name="adj" fmla="val 16667"/>
            </a:avLst>
          </a:prstGeom>
          <a:ln w="76200">
            <a:solidFill>
              <a:schemeClr val="accent1">
                <a:lumMod val="40000"/>
                <a:lumOff val="60000"/>
              </a:schemeClr>
            </a:solidFill>
          </a:ln>
          <a:effectLst>
            <a:outerShdw blurRad="76200" dist="38100" dir="78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sp>
        <p:nvSpPr>
          <p:cNvPr id="330783" name="Rectangle 31"/>
          <p:cNvSpPr>
            <a:spLocks noChangeArrowheads="1"/>
          </p:cNvSpPr>
          <p:nvPr/>
        </p:nvSpPr>
        <p:spPr bwMode="auto">
          <a:xfrm rot="10817026" flipV="1">
            <a:off x="375472" y="2852959"/>
            <a:ext cx="1450975" cy="953453"/>
          </a:xfrm>
          <a:prstGeom prst="roundRect">
            <a:avLst/>
          </a:prstGeom>
          <a:solidFill>
            <a:schemeClr val="bg1"/>
          </a:solidFill>
          <a:ln w="76200">
            <a:solidFill>
              <a:schemeClr val="accent1">
                <a:lumMod val="40000"/>
                <a:lumOff val="60000"/>
              </a:schemeClr>
            </a:solidFill>
          </a:ln>
          <a:effectLst>
            <a:outerShdw blurRad="76200" dist="38100" dir="7800000" algn="tl" rotWithShape="0">
              <a:srgbClr val="000000">
                <a:alpha val="40000"/>
              </a:srgbClr>
            </a:outerShdw>
          </a:effectLst>
        </p:spPr>
        <p:txBody>
          <a:bodyPr wrap="square" lIns="0" tIns="0" rIns="0" bIns="0">
            <a:spAutoFit/>
          </a:bodyPr>
          <a:lstStyle/>
          <a:p>
            <a:pPr algn="ctr">
              <a:spcBef>
                <a:spcPct val="0"/>
              </a:spcBef>
            </a:pPr>
            <a:endParaRPr lang="en-US" sz="1400" dirty="0" smtClean="0">
              <a:solidFill>
                <a:srgbClr val="000000"/>
              </a:solidFill>
              <a:latin typeface="Myriad Pro" pitchFamily="34" charset="0"/>
              <a:cs typeface="Arial" pitchFamily="34" charset="0"/>
            </a:endParaRPr>
          </a:p>
          <a:p>
            <a:pPr algn="ctr">
              <a:spcBef>
                <a:spcPct val="0"/>
              </a:spcBef>
            </a:pPr>
            <a:r>
              <a:rPr lang="en-US" sz="1400" dirty="0" smtClean="0">
                <a:solidFill>
                  <a:srgbClr val="000000"/>
                </a:solidFill>
                <a:latin typeface="Myriad Pro" pitchFamily="34" charset="0"/>
                <a:cs typeface="Arial" pitchFamily="34" charset="0"/>
              </a:rPr>
              <a:t>Markets </a:t>
            </a:r>
            <a:r>
              <a:rPr lang="en-US" sz="1400" dirty="0">
                <a:solidFill>
                  <a:srgbClr val="000000"/>
                </a:solidFill>
                <a:latin typeface="Myriad Pro" pitchFamily="34" charset="0"/>
                <a:cs typeface="Arial" pitchFamily="34" charset="0"/>
              </a:rPr>
              <a:t>for goods and </a:t>
            </a:r>
            <a:r>
              <a:rPr lang="en-US" sz="1400" dirty="0" smtClean="0">
                <a:solidFill>
                  <a:srgbClr val="000000"/>
                </a:solidFill>
                <a:latin typeface="Myriad Pro" pitchFamily="34" charset="0"/>
                <a:cs typeface="Arial" pitchFamily="34" charset="0"/>
              </a:rPr>
              <a:t>services</a:t>
            </a:r>
          </a:p>
          <a:p>
            <a:pPr algn="ctr">
              <a:spcBef>
                <a:spcPct val="0"/>
              </a:spcBef>
            </a:pPr>
            <a:endParaRPr lang="en-US" sz="1400" dirty="0">
              <a:solidFill>
                <a:srgbClr val="000000"/>
              </a:solidFill>
              <a:latin typeface="Myriad Pro" pitchFamily="34" charset="0"/>
              <a:cs typeface="Arial" pitchFamily="34" charset="0"/>
            </a:endParaRPr>
          </a:p>
        </p:txBody>
      </p:sp>
      <p:sp>
        <p:nvSpPr>
          <p:cNvPr id="78" name="Rectangle 67"/>
          <p:cNvSpPr>
            <a:spLocks noChangeArrowheads="1"/>
          </p:cNvSpPr>
          <p:nvPr/>
        </p:nvSpPr>
        <p:spPr bwMode="auto">
          <a:xfrm>
            <a:off x="1752600" y="5270956"/>
            <a:ext cx="175260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nSpc>
                <a:spcPct val="100000"/>
              </a:lnSpc>
              <a:spcBef>
                <a:spcPct val="0"/>
              </a:spcBef>
              <a:buClrTx/>
              <a:buSzTx/>
              <a:buFontTx/>
              <a:buNone/>
            </a:pPr>
            <a:r>
              <a:rPr lang="en-US" sz="1400" dirty="0" smtClean="0">
                <a:solidFill>
                  <a:srgbClr val="000000"/>
                </a:solidFill>
                <a:latin typeface="Myriad Pro" pitchFamily="34" charset="0"/>
                <a:cs typeface="Arial" pitchFamily="34" charset="0"/>
              </a:rPr>
              <a:t>Investment spending</a:t>
            </a:r>
            <a:endParaRPr lang="en-US" sz="1400" dirty="0">
              <a:cs typeface="Arial" pitchFamily="34" charset="0"/>
            </a:endParaRPr>
          </a:p>
        </p:txBody>
      </p:sp>
    </p:spTree>
    <p:extLst>
      <p:ext uri="{BB962C8B-B14F-4D97-AF65-F5344CB8AC3E}">
        <p14:creationId xmlns:p14="http://schemas.microsoft.com/office/powerpoint/2010/main" xmlns="" val="127734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0825"/>
                                        </p:tgtEl>
                                        <p:attrNameLst>
                                          <p:attrName>style.visibility</p:attrName>
                                        </p:attrNameLst>
                                      </p:cBhvr>
                                      <p:to>
                                        <p:strVal val="visible"/>
                                      </p:to>
                                    </p:set>
                                    <p:animEffect transition="in" filter="fade">
                                      <p:cBhvr>
                                        <p:cTn id="7" dur="500"/>
                                        <p:tgtEl>
                                          <p:spTgt spid="33082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30770"/>
                                        </p:tgtEl>
                                        <p:attrNameLst>
                                          <p:attrName>style.visibility</p:attrName>
                                        </p:attrNameLst>
                                      </p:cBhvr>
                                      <p:to>
                                        <p:strVal val="visible"/>
                                      </p:to>
                                    </p:set>
                                    <p:animEffect transition="in" filter="wipe(right)">
                                      <p:cBhvr>
                                        <p:cTn id="10" dur="500"/>
                                        <p:tgtEl>
                                          <p:spTgt spid="33077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30771"/>
                                        </p:tgtEl>
                                        <p:attrNameLst>
                                          <p:attrName>style.visibility</p:attrName>
                                        </p:attrNameLst>
                                      </p:cBhvr>
                                      <p:to>
                                        <p:strVal val="visible"/>
                                      </p:to>
                                    </p:set>
                                    <p:animEffect transition="in" filter="wipe(up)">
                                      <p:cBhvr>
                                        <p:cTn id="14" dur="500"/>
                                        <p:tgtEl>
                                          <p:spTgt spid="33077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30805"/>
                                        </p:tgtEl>
                                        <p:attrNameLst>
                                          <p:attrName>style.visibility</p:attrName>
                                        </p:attrNameLst>
                                      </p:cBhvr>
                                      <p:to>
                                        <p:strVal val="visible"/>
                                      </p:to>
                                    </p:set>
                                    <p:animEffect transition="in" filter="wipe(left)">
                                      <p:cBhvr>
                                        <p:cTn id="19" dur="500"/>
                                        <p:tgtEl>
                                          <p:spTgt spid="330805"/>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30806"/>
                                        </p:tgtEl>
                                        <p:attrNameLst>
                                          <p:attrName>style.visibility</p:attrName>
                                        </p:attrNameLst>
                                      </p:cBhvr>
                                      <p:to>
                                        <p:strVal val="visible"/>
                                      </p:to>
                                    </p:set>
                                    <p:animEffect transition="in" filter="wipe(left)">
                                      <p:cBhvr>
                                        <p:cTn id="23" dur="500"/>
                                        <p:tgtEl>
                                          <p:spTgt spid="33080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0823"/>
                                        </p:tgtEl>
                                        <p:attrNameLst>
                                          <p:attrName>style.visibility</p:attrName>
                                        </p:attrNameLst>
                                      </p:cBhvr>
                                      <p:to>
                                        <p:strVal val="visible"/>
                                      </p:to>
                                    </p:set>
                                    <p:animEffect transition="in" filter="fade">
                                      <p:cBhvr>
                                        <p:cTn id="26" dur="500"/>
                                        <p:tgtEl>
                                          <p:spTgt spid="3308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0773"/>
                                        </p:tgtEl>
                                        <p:attrNameLst>
                                          <p:attrName>style.visibility</p:attrName>
                                        </p:attrNameLst>
                                      </p:cBhvr>
                                      <p:to>
                                        <p:strVal val="visible"/>
                                      </p:to>
                                    </p:set>
                                    <p:animEffect transition="in" filter="wipe(left)">
                                      <p:cBhvr>
                                        <p:cTn id="31" dur="500"/>
                                        <p:tgtEl>
                                          <p:spTgt spid="330773"/>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330804"/>
                                        </p:tgtEl>
                                        <p:attrNameLst>
                                          <p:attrName>style.visibility</p:attrName>
                                        </p:attrNameLst>
                                      </p:cBhvr>
                                      <p:to>
                                        <p:strVal val="visible"/>
                                      </p:to>
                                    </p:set>
                                    <p:animEffect transition="in" filter="wipe(down)">
                                      <p:cBhvr>
                                        <p:cTn id="35" dur="500"/>
                                        <p:tgtEl>
                                          <p:spTgt spid="33080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0817"/>
                                        </p:tgtEl>
                                        <p:attrNameLst>
                                          <p:attrName>style.visibility</p:attrName>
                                        </p:attrNameLst>
                                      </p:cBhvr>
                                      <p:to>
                                        <p:strVal val="visible"/>
                                      </p:to>
                                    </p:set>
                                    <p:animEffect transition="in" filter="fade">
                                      <p:cBhvr>
                                        <p:cTn id="38" dur="500"/>
                                        <p:tgtEl>
                                          <p:spTgt spid="3308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0797"/>
                                        </p:tgtEl>
                                        <p:attrNameLst>
                                          <p:attrName>style.visibility</p:attrName>
                                        </p:attrNameLst>
                                      </p:cBhvr>
                                      <p:to>
                                        <p:strVal val="visible"/>
                                      </p:to>
                                    </p:set>
                                    <p:animEffect transition="in" filter="wipe(down)">
                                      <p:cBhvr>
                                        <p:cTn id="43" dur="500"/>
                                        <p:tgtEl>
                                          <p:spTgt spid="330797"/>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330798"/>
                                        </p:tgtEl>
                                        <p:attrNameLst>
                                          <p:attrName>style.visibility</p:attrName>
                                        </p:attrNameLst>
                                      </p:cBhvr>
                                      <p:to>
                                        <p:strVal val="visible"/>
                                      </p:to>
                                    </p:set>
                                    <p:animEffect transition="in" filter="wipe(right)">
                                      <p:cBhvr>
                                        <p:cTn id="47" dur="500"/>
                                        <p:tgtEl>
                                          <p:spTgt spid="33079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816"/>
                                        </p:tgtEl>
                                        <p:attrNameLst>
                                          <p:attrName>style.visibility</p:attrName>
                                        </p:attrNameLst>
                                      </p:cBhvr>
                                      <p:to>
                                        <p:strVal val="visible"/>
                                      </p:to>
                                    </p:set>
                                    <p:animEffect transition="in" filter="fade">
                                      <p:cBhvr>
                                        <p:cTn id="50" dur="500"/>
                                        <p:tgtEl>
                                          <p:spTgt spid="3308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26"/>
                                        </p:tgtEl>
                                        <p:attrNameLst>
                                          <p:attrName>style.visibility</p:attrName>
                                        </p:attrNameLst>
                                      </p:cBhvr>
                                      <p:to>
                                        <p:strVal val="visible"/>
                                      </p:to>
                                    </p:set>
                                    <p:animEffect transition="in" filter="fade">
                                      <p:cBhvr>
                                        <p:cTn id="55" dur="500"/>
                                        <p:tgtEl>
                                          <p:spTgt spid="51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30811"/>
                                        </p:tgtEl>
                                        <p:attrNameLst>
                                          <p:attrName>style.visibility</p:attrName>
                                        </p:attrNameLst>
                                      </p:cBhvr>
                                      <p:to>
                                        <p:strVal val="visible"/>
                                      </p:to>
                                    </p:set>
                                    <p:animEffect transition="in" filter="wipe(down)">
                                      <p:cBhvr>
                                        <p:cTn id="60" dur="500"/>
                                        <p:tgtEl>
                                          <p:spTgt spid="330811"/>
                                        </p:tgtEl>
                                      </p:cBhvr>
                                    </p:animEffect>
                                  </p:childTnLst>
                                </p:cTn>
                              </p:par>
                            </p:childTnLst>
                          </p:cTn>
                        </p:par>
                        <p:par>
                          <p:cTn id="61" fill="hold">
                            <p:stCondLst>
                              <p:cond delay="500"/>
                            </p:stCondLst>
                            <p:childTnLst>
                              <p:par>
                                <p:cTn id="62" presetID="22" presetClass="entr" presetSubtype="4" fill="hold" grpId="0" nodeType="afterEffect">
                                  <p:stCondLst>
                                    <p:cond delay="0"/>
                                  </p:stCondLst>
                                  <p:childTnLst>
                                    <p:set>
                                      <p:cBhvr>
                                        <p:cTn id="63" dur="1" fill="hold">
                                          <p:stCondLst>
                                            <p:cond delay="0"/>
                                          </p:stCondLst>
                                        </p:cTn>
                                        <p:tgtEl>
                                          <p:spTgt spid="330807"/>
                                        </p:tgtEl>
                                        <p:attrNameLst>
                                          <p:attrName>style.visibility</p:attrName>
                                        </p:attrNameLst>
                                      </p:cBhvr>
                                      <p:to>
                                        <p:strVal val="visible"/>
                                      </p:to>
                                    </p:set>
                                    <p:animEffect transition="in" filter="wipe(down)">
                                      <p:cBhvr>
                                        <p:cTn id="64" dur="500"/>
                                        <p:tgtEl>
                                          <p:spTgt spid="3308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0824"/>
                                        </p:tgtEl>
                                        <p:attrNameLst>
                                          <p:attrName>style.visibility</p:attrName>
                                        </p:attrNameLst>
                                      </p:cBhvr>
                                      <p:to>
                                        <p:strVal val="visible"/>
                                      </p:to>
                                    </p:set>
                                    <p:animEffect transition="in" filter="fade">
                                      <p:cBhvr>
                                        <p:cTn id="67" dur="500"/>
                                        <p:tgtEl>
                                          <p:spTgt spid="3308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30810"/>
                                        </p:tgtEl>
                                        <p:attrNameLst>
                                          <p:attrName>style.visibility</p:attrName>
                                        </p:attrNameLst>
                                      </p:cBhvr>
                                      <p:to>
                                        <p:strVal val="visible"/>
                                      </p:to>
                                    </p:set>
                                    <p:animEffect transition="in" filter="wipe(up)">
                                      <p:cBhvr>
                                        <p:cTn id="72" dur="500"/>
                                        <p:tgtEl>
                                          <p:spTgt spid="330810"/>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330808"/>
                                        </p:tgtEl>
                                        <p:attrNameLst>
                                          <p:attrName>style.visibility</p:attrName>
                                        </p:attrNameLst>
                                      </p:cBhvr>
                                      <p:to>
                                        <p:strVal val="visible"/>
                                      </p:to>
                                    </p:set>
                                    <p:animEffect transition="in" filter="wipe(up)">
                                      <p:cBhvr>
                                        <p:cTn id="76" dur="500"/>
                                        <p:tgtEl>
                                          <p:spTgt spid="33080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0814"/>
                                        </p:tgtEl>
                                        <p:attrNameLst>
                                          <p:attrName>style.visibility</p:attrName>
                                        </p:attrNameLst>
                                      </p:cBhvr>
                                      <p:to>
                                        <p:strVal val="visible"/>
                                      </p:to>
                                    </p:set>
                                    <p:animEffect transition="in" filter="fade">
                                      <p:cBhvr>
                                        <p:cTn id="79" dur="500"/>
                                        <p:tgtEl>
                                          <p:spTgt spid="33081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330757"/>
                                        </p:tgtEl>
                                        <p:attrNameLst>
                                          <p:attrName>style.visibility</p:attrName>
                                        </p:attrNameLst>
                                      </p:cBhvr>
                                      <p:to>
                                        <p:strVal val="visible"/>
                                      </p:to>
                                    </p:set>
                                    <p:animEffect transition="in" filter="wipe(right)">
                                      <p:cBhvr>
                                        <p:cTn id="84" dur="500"/>
                                        <p:tgtEl>
                                          <p:spTgt spid="330757"/>
                                        </p:tgtEl>
                                      </p:cBhvr>
                                    </p:animEffect>
                                  </p:childTnLst>
                                </p:cTn>
                              </p:par>
                            </p:childTnLst>
                          </p:cTn>
                        </p:par>
                        <p:par>
                          <p:cTn id="85" fill="hold">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330758"/>
                                        </p:tgtEl>
                                        <p:attrNameLst>
                                          <p:attrName>style.visibility</p:attrName>
                                        </p:attrNameLst>
                                      </p:cBhvr>
                                      <p:to>
                                        <p:strVal val="visible"/>
                                      </p:to>
                                    </p:set>
                                    <p:animEffect transition="in" filter="wipe(up)">
                                      <p:cBhvr>
                                        <p:cTn id="88" dur="500"/>
                                        <p:tgtEl>
                                          <p:spTgt spid="3307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0812"/>
                                        </p:tgtEl>
                                        <p:attrNameLst>
                                          <p:attrName>style.visibility</p:attrName>
                                        </p:attrNameLst>
                                      </p:cBhvr>
                                      <p:to>
                                        <p:strVal val="visible"/>
                                      </p:to>
                                    </p:set>
                                    <p:animEffect transition="in" filter="fade">
                                      <p:cBhvr>
                                        <p:cTn id="91" dur="500"/>
                                        <p:tgtEl>
                                          <p:spTgt spid="33081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30784"/>
                                        </p:tgtEl>
                                        <p:attrNameLst>
                                          <p:attrName>style.visibility</p:attrName>
                                        </p:attrNameLst>
                                      </p:cBhvr>
                                      <p:to>
                                        <p:strVal val="visible"/>
                                      </p:to>
                                    </p:set>
                                    <p:animEffect transition="in" filter="fade">
                                      <p:cBhvr>
                                        <p:cTn id="96" dur="500"/>
                                        <p:tgtEl>
                                          <p:spTgt spid="3307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330755"/>
                                        </p:tgtEl>
                                        <p:attrNameLst>
                                          <p:attrName>style.visibility</p:attrName>
                                        </p:attrNameLst>
                                      </p:cBhvr>
                                      <p:to>
                                        <p:strVal val="visible"/>
                                      </p:to>
                                    </p:set>
                                    <p:animEffect transition="in" filter="wipe(right)">
                                      <p:cBhvr>
                                        <p:cTn id="101" dur="500"/>
                                        <p:tgtEl>
                                          <p:spTgt spid="330755"/>
                                        </p:tgtEl>
                                      </p:cBhvr>
                                    </p:animEffect>
                                  </p:childTnLst>
                                </p:cTn>
                              </p:par>
                            </p:childTnLst>
                          </p:cTn>
                        </p:par>
                        <p:par>
                          <p:cTn id="102" fill="hold">
                            <p:stCondLst>
                              <p:cond delay="500"/>
                            </p:stCondLst>
                            <p:childTnLst>
                              <p:par>
                                <p:cTn id="103" presetID="22" presetClass="entr" presetSubtype="2" fill="hold" grpId="0" nodeType="afterEffect">
                                  <p:stCondLst>
                                    <p:cond delay="0"/>
                                  </p:stCondLst>
                                  <p:childTnLst>
                                    <p:set>
                                      <p:cBhvr>
                                        <p:cTn id="104" dur="1" fill="hold">
                                          <p:stCondLst>
                                            <p:cond delay="0"/>
                                          </p:stCondLst>
                                        </p:cTn>
                                        <p:tgtEl>
                                          <p:spTgt spid="330756"/>
                                        </p:tgtEl>
                                        <p:attrNameLst>
                                          <p:attrName>style.visibility</p:attrName>
                                        </p:attrNameLst>
                                      </p:cBhvr>
                                      <p:to>
                                        <p:strVal val="visible"/>
                                      </p:to>
                                    </p:set>
                                    <p:animEffect transition="in" filter="wipe(right)">
                                      <p:cBhvr>
                                        <p:cTn id="105" dur="500"/>
                                        <p:tgtEl>
                                          <p:spTgt spid="33075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30813"/>
                                        </p:tgtEl>
                                        <p:attrNameLst>
                                          <p:attrName>style.visibility</p:attrName>
                                        </p:attrNameLst>
                                      </p:cBhvr>
                                      <p:to>
                                        <p:strVal val="visible"/>
                                      </p:to>
                                    </p:set>
                                    <p:animEffect transition="in" filter="fade">
                                      <p:cBhvr>
                                        <p:cTn id="108" dur="500"/>
                                        <p:tgtEl>
                                          <p:spTgt spid="33081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30759"/>
                                        </p:tgtEl>
                                        <p:attrNameLst>
                                          <p:attrName>style.visibility</p:attrName>
                                        </p:attrNameLst>
                                      </p:cBhvr>
                                      <p:to>
                                        <p:strVal val="visible"/>
                                      </p:to>
                                    </p:set>
                                    <p:animEffect transition="in" filter="wipe(left)">
                                      <p:cBhvr>
                                        <p:cTn id="113" dur="500"/>
                                        <p:tgtEl>
                                          <p:spTgt spid="330759"/>
                                        </p:tgtEl>
                                      </p:cBhvr>
                                    </p:animEffect>
                                  </p:childTnLst>
                                </p:cTn>
                              </p:par>
                            </p:childTnLst>
                          </p:cTn>
                        </p:par>
                        <p:par>
                          <p:cTn id="114" fill="hold">
                            <p:stCondLst>
                              <p:cond delay="500"/>
                            </p:stCondLst>
                            <p:childTnLst>
                              <p:par>
                                <p:cTn id="115" presetID="22" presetClass="entr" presetSubtype="1" fill="hold" grpId="0" nodeType="afterEffect">
                                  <p:stCondLst>
                                    <p:cond delay="0"/>
                                  </p:stCondLst>
                                  <p:childTnLst>
                                    <p:set>
                                      <p:cBhvr>
                                        <p:cTn id="116" dur="1" fill="hold">
                                          <p:stCondLst>
                                            <p:cond delay="0"/>
                                          </p:stCondLst>
                                        </p:cTn>
                                        <p:tgtEl>
                                          <p:spTgt spid="330760"/>
                                        </p:tgtEl>
                                        <p:attrNameLst>
                                          <p:attrName>style.visibility</p:attrName>
                                        </p:attrNameLst>
                                      </p:cBhvr>
                                      <p:to>
                                        <p:strVal val="visible"/>
                                      </p:to>
                                    </p:set>
                                    <p:animEffect transition="in" filter="wipe(up)">
                                      <p:cBhvr>
                                        <p:cTn id="117" dur="500"/>
                                        <p:tgtEl>
                                          <p:spTgt spid="33076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30815"/>
                                        </p:tgtEl>
                                        <p:attrNameLst>
                                          <p:attrName>style.visibility</p:attrName>
                                        </p:attrNameLst>
                                      </p:cBhvr>
                                      <p:to>
                                        <p:strVal val="visible"/>
                                      </p:to>
                                    </p:set>
                                    <p:animEffect transition="in" filter="fade">
                                      <p:cBhvr>
                                        <p:cTn id="120" dur="500"/>
                                        <p:tgtEl>
                                          <p:spTgt spid="33081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grpId="0" nodeType="clickEffect">
                                  <p:stCondLst>
                                    <p:cond delay="0"/>
                                  </p:stCondLst>
                                  <p:childTnLst>
                                    <p:set>
                                      <p:cBhvr>
                                        <p:cTn id="124" dur="1" fill="hold">
                                          <p:stCondLst>
                                            <p:cond delay="0"/>
                                          </p:stCondLst>
                                        </p:cTn>
                                        <p:tgtEl>
                                          <p:spTgt spid="330803"/>
                                        </p:tgtEl>
                                        <p:attrNameLst>
                                          <p:attrName>style.visibility</p:attrName>
                                        </p:attrNameLst>
                                      </p:cBhvr>
                                      <p:to>
                                        <p:strVal val="visible"/>
                                      </p:to>
                                    </p:set>
                                    <p:animEffect transition="in" filter="wipe(right)">
                                      <p:cBhvr>
                                        <p:cTn id="125" dur="500"/>
                                        <p:tgtEl>
                                          <p:spTgt spid="330803"/>
                                        </p:tgtEl>
                                      </p:cBhvr>
                                    </p:animEffect>
                                  </p:childTnLst>
                                </p:cTn>
                              </p:par>
                            </p:childTnLst>
                          </p:cTn>
                        </p:par>
                        <p:par>
                          <p:cTn id="126" fill="hold">
                            <p:stCondLst>
                              <p:cond delay="500"/>
                            </p:stCondLst>
                            <p:childTnLst>
                              <p:par>
                                <p:cTn id="127" presetID="22" presetClass="entr" presetSubtype="2" fill="hold" grpId="0" nodeType="afterEffect">
                                  <p:stCondLst>
                                    <p:cond delay="0"/>
                                  </p:stCondLst>
                                  <p:childTnLst>
                                    <p:set>
                                      <p:cBhvr>
                                        <p:cTn id="128" dur="1" fill="hold">
                                          <p:stCondLst>
                                            <p:cond delay="0"/>
                                          </p:stCondLst>
                                        </p:cTn>
                                        <p:tgtEl>
                                          <p:spTgt spid="330772"/>
                                        </p:tgtEl>
                                        <p:attrNameLst>
                                          <p:attrName>style.visibility</p:attrName>
                                        </p:attrNameLst>
                                      </p:cBhvr>
                                      <p:to>
                                        <p:strVal val="visible"/>
                                      </p:to>
                                    </p:set>
                                    <p:animEffect transition="in" filter="wipe(right)">
                                      <p:cBhvr>
                                        <p:cTn id="129" dur="500"/>
                                        <p:tgtEl>
                                          <p:spTgt spid="33077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30818"/>
                                        </p:tgtEl>
                                        <p:attrNameLst>
                                          <p:attrName>style.visibility</p:attrName>
                                        </p:attrNameLst>
                                      </p:cBhvr>
                                      <p:to>
                                        <p:strVal val="visible"/>
                                      </p:to>
                                    </p:set>
                                    <p:animEffect transition="in" filter="fade">
                                      <p:cBhvr>
                                        <p:cTn id="132" dur="500"/>
                                        <p:tgtEl>
                                          <p:spTgt spid="33081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grpId="0" nodeType="clickEffect">
                                  <p:stCondLst>
                                    <p:cond delay="0"/>
                                  </p:stCondLst>
                                  <p:childTnLst>
                                    <p:set>
                                      <p:cBhvr>
                                        <p:cTn id="136" dur="1" fill="hold">
                                          <p:stCondLst>
                                            <p:cond delay="0"/>
                                          </p:stCondLst>
                                        </p:cTn>
                                        <p:tgtEl>
                                          <p:spTgt spid="330761"/>
                                        </p:tgtEl>
                                        <p:attrNameLst>
                                          <p:attrName>style.visibility</p:attrName>
                                        </p:attrNameLst>
                                      </p:cBhvr>
                                      <p:to>
                                        <p:strVal val="visible"/>
                                      </p:to>
                                    </p:set>
                                    <p:animEffect transition="in" filter="wipe(right)">
                                      <p:cBhvr>
                                        <p:cTn id="137" dur="500"/>
                                        <p:tgtEl>
                                          <p:spTgt spid="330761"/>
                                        </p:tgtEl>
                                      </p:cBhvr>
                                    </p:animEffect>
                                  </p:childTnLst>
                                </p:cTn>
                              </p:par>
                            </p:childTnLst>
                          </p:cTn>
                        </p:par>
                        <p:par>
                          <p:cTn id="138" fill="hold">
                            <p:stCondLst>
                              <p:cond delay="500"/>
                            </p:stCondLst>
                            <p:childTnLst>
                              <p:par>
                                <p:cTn id="139" presetID="22" presetClass="entr" presetSubtype="4" fill="hold" grpId="0" nodeType="afterEffect">
                                  <p:stCondLst>
                                    <p:cond delay="0"/>
                                  </p:stCondLst>
                                  <p:childTnLst>
                                    <p:set>
                                      <p:cBhvr>
                                        <p:cTn id="140" dur="1" fill="hold">
                                          <p:stCondLst>
                                            <p:cond delay="0"/>
                                          </p:stCondLst>
                                        </p:cTn>
                                        <p:tgtEl>
                                          <p:spTgt spid="330762"/>
                                        </p:tgtEl>
                                        <p:attrNameLst>
                                          <p:attrName>style.visibility</p:attrName>
                                        </p:attrNameLst>
                                      </p:cBhvr>
                                      <p:to>
                                        <p:strVal val="visible"/>
                                      </p:to>
                                    </p:set>
                                    <p:animEffect transition="in" filter="wipe(down)">
                                      <p:cBhvr>
                                        <p:cTn id="141" dur="500"/>
                                        <p:tgtEl>
                                          <p:spTgt spid="33076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Effect transition="in" filter="fade">
                                      <p:cBhvr>
                                        <p:cTn id="144" dur="500"/>
                                        <p:tgtEl>
                                          <p:spTgt spid="7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5127"/>
                                        </p:tgtEl>
                                        <p:attrNameLst>
                                          <p:attrName>style.visibility</p:attrName>
                                        </p:attrNameLst>
                                      </p:cBhvr>
                                      <p:to>
                                        <p:strVal val="visible"/>
                                      </p:to>
                                    </p:set>
                                    <p:animEffect transition="in" filter="fade">
                                      <p:cBhvr>
                                        <p:cTn id="149" dur="500"/>
                                        <p:tgtEl>
                                          <p:spTgt spid="512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2" fill="hold" grpId="0" nodeType="clickEffect">
                                  <p:stCondLst>
                                    <p:cond delay="0"/>
                                  </p:stCondLst>
                                  <p:childTnLst>
                                    <p:set>
                                      <p:cBhvr>
                                        <p:cTn id="153" dur="1" fill="hold">
                                          <p:stCondLst>
                                            <p:cond delay="0"/>
                                          </p:stCondLst>
                                        </p:cTn>
                                        <p:tgtEl>
                                          <p:spTgt spid="330799"/>
                                        </p:tgtEl>
                                        <p:attrNameLst>
                                          <p:attrName>style.visibility</p:attrName>
                                        </p:attrNameLst>
                                      </p:cBhvr>
                                      <p:to>
                                        <p:strVal val="visible"/>
                                      </p:to>
                                    </p:set>
                                    <p:animEffect transition="in" filter="wipe(right)">
                                      <p:cBhvr>
                                        <p:cTn id="154" dur="500"/>
                                        <p:tgtEl>
                                          <p:spTgt spid="330799"/>
                                        </p:tgtEl>
                                      </p:cBhvr>
                                    </p:animEffect>
                                  </p:childTnLst>
                                </p:cTn>
                              </p:par>
                            </p:childTnLst>
                          </p:cTn>
                        </p:par>
                        <p:par>
                          <p:cTn id="155" fill="hold">
                            <p:stCondLst>
                              <p:cond delay="500"/>
                            </p:stCondLst>
                            <p:childTnLst>
                              <p:par>
                                <p:cTn id="156" presetID="22" presetClass="entr" presetSubtype="4" fill="hold" grpId="0" nodeType="afterEffect">
                                  <p:stCondLst>
                                    <p:cond delay="0"/>
                                  </p:stCondLst>
                                  <p:childTnLst>
                                    <p:set>
                                      <p:cBhvr>
                                        <p:cTn id="157" dur="1" fill="hold">
                                          <p:stCondLst>
                                            <p:cond delay="0"/>
                                          </p:stCondLst>
                                        </p:cTn>
                                        <p:tgtEl>
                                          <p:spTgt spid="330800"/>
                                        </p:tgtEl>
                                        <p:attrNameLst>
                                          <p:attrName>style.visibility</p:attrName>
                                        </p:attrNameLst>
                                      </p:cBhvr>
                                      <p:to>
                                        <p:strVal val="visible"/>
                                      </p:to>
                                    </p:set>
                                    <p:animEffect transition="in" filter="wipe(down)">
                                      <p:cBhvr>
                                        <p:cTn id="158" dur="500"/>
                                        <p:tgtEl>
                                          <p:spTgt spid="33080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30821"/>
                                        </p:tgtEl>
                                        <p:attrNameLst>
                                          <p:attrName>style.visibility</p:attrName>
                                        </p:attrNameLst>
                                      </p:cBhvr>
                                      <p:to>
                                        <p:strVal val="visible"/>
                                      </p:to>
                                    </p:set>
                                    <p:animEffect transition="in" filter="fade">
                                      <p:cBhvr>
                                        <p:cTn id="161" dur="500"/>
                                        <p:tgtEl>
                                          <p:spTgt spid="3308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30763"/>
                                        </p:tgtEl>
                                        <p:attrNameLst>
                                          <p:attrName>style.visibility</p:attrName>
                                        </p:attrNameLst>
                                      </p:cBhvr>
                                      <p:to>
                                        <p:strVal val="visible"/>
                                      </p:to>
                                    </p:set>
                                    <p:animEffect transition="in" filter="wipe(left)">
                                      <p:cBhvr>
                                        <p:cTn id="166" dur="500"/>
                                        <p:tgtEl>
                                          <p:spTgt spid="330763"/>
                                        </p:tgtEl>
                                      </p:cBhvr>
                                    </p:animEffect>
                                  </p:childTnLst>
                                </p:cTn>
                              </p:par>
                            </p:childTnLst>
                          </p:cTn>
                        </p:par>
                        <p:par>
                          <p:cTn id="167" fill="hold">
                            <p:stCondLst>
                              <p:cond delay="500"/>
                            </p:stCondLst>
                            <p:childTnLst>
                              <p:par>
                                <p:cTn id="168" presetID="22" presetClass="entr" presetSubtype="8" fill="hold" grpId="0" nodeType="afterEffect">
                                  <p:stCondLst>
                                    <p:cond delay="0"/>
                                  </p:stCondLst>
                                  <p:childTnLst>
                                    <p:set>
                                      <p:cBhvr>
                                        <p:cTn id="169" dur="1" fill="hold">
                                          <p:stCondLst>
                                            <p:cond delay="0"/>
                                          </p:stCondLst>
                                        </p:cTn>
                                        <p:tgtEl>
                                          <p:spTgt spid="330764"/>
                                        </p:tgtEl>
                                        <p:attrNameLst>
                                          <p:attrName>style.visibility</p:attrName>
                                        </p:attrNameLst>
                                      </p:cBhvr>
                                      <p:to>
                                        <p:strVal val="visible"/>
                                      </p:to>
                                    </p:set>
                                    <p:animEffect transition="in" filter="wipe(left)">
                                      <p:cBhvr>
                                        <p:cTn id="170" dur="500"/>
                                        <p:tgtEl>
                                          <p:spTgt spid="33076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330822"/>
                                        </p:tgtEl>
                                        <p:attrNameLst>
                                          <p:attrName>style.visibility</p:attrName>
                                        </p:attrNameLst>
                                      </p:cBhvr>
                                      <p:to>
                                        <p:strVal val="visible"/>
                                      </p:to>
                                    </p:set>
                                    <p:animEffect transition="in" filter="fade">
                                      <p:cBhvr>
                                        <p:cTn id="173" dur="500"/>
                                        <p:tgtEl>
                                          <p:spTgt spid="33082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330765"/>
                                        </p:tgtEl>
                                        <p:attrNameLst>
                                          <p:attrName>style.visibility</p:attrName>
                                        </p:attrNameLst>
                                      </p:cBhvr>
                                      <p:to>
                                        <p:strVal val="visible"/>
                                      </p:to>
                                    </p:set>
                                    <p:animEffect transition="in" filter="wipe(left)">
                                      <p:cBhvr>
                                        <p:cTn id="178" dur="500"/>
                                        <p:tgtEl>
                                          <p:spTgt spid="330765"/>
                                        </p:tgtEl>
                                      </p:cBhvr>
                                    </p:animEffect>
                                  </p:childTnLst>
                                </p:cTn>
                              </p:par>
                            </p:childTnLst>
                          </p:cTn>
                        </p:par>
                        <p:par>
                          <p:cTn id="179" fill="hold">
                            <p:stCondLst>
                              <p:cond delay="500"/>
                            </p:stCondLst>
                            <p:childTnLst>
                              <p:par>
                                <p:cTn id="180" presetID="22" presetClass="entr" presetSubtype="4" fill="hold" grpId="0" nodeType="afterEffect">
                                  <p:stCondLst>
                                    <p:cond delay="0"/>
                                  </p:stCondLst>
                                  <p:childTnLst>
                                    <p:set>
                                      <p:cBhvr>
                                        <p:cTn id="181" dur="1" fill="hold">
                                          <p:stCondLst>
                                            <p:cond delay="0"/>
                                          </p:stCondLst>
                                        </p:cTn>
                                        <p:tgtEl>
                                          <p:spTgt spid="330766"/>
                                        </p:tgtEl>
                                        <p:attrNameLst>
                                          <p:attrName>style.visibility</p:attrName>
                                        </p:attrNameLst>
                                      </p:cBhvr>
                                      <p:to>
                                        <p:strVal val="visible"/>
                                      </p:to>
                                    </p:set>
                                    <p:animEffect transition="in" filter="wipe(down)">
                                      <p:cBhvr>
                                        <p:cTn id="182" dur="500"/>
                                        <p:tgtEl>
                                          <p:spTgt spid="33076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30820"/>
                                        </p:tgtEl>
                                        <p:attrNameLst>
                                          <p:attrName>style.visibility</p:attrName>
                                        </p:attrNameLst>
                                      </p:cBhvr>
                                      <p:to>
                                        <p:strVal val="visible"/>
                                      </p:to>
                                    </p:set>
                                    <p:animEffect transition="in" filter="fade">
                                      <p:cBhvr>
                                        <p:cTn id="185" dur="500"/>
                                        <p:tgtEl>
                                          <p:spTgt spid="330820"/>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2" fill="hold" grpId="0" nodeType="clickEffect">
                                  <p:stCondLst>
                                    <p:cond delay="0"/>
                                  </p:stCondLst>
                                  <p:childTnLst>
                                    <p:set>
                                      <p:cBhvr>
                                        <p:cTn id="189" dur="1" fill="hold">
                                          <p:stCondLst>
                                            <p:cond delay="0"/>
                                          </p:stCondLst>
                                        </p:cTn>
                                        <p:tgtEl>
                                          <p:spTgt spid="330801"/>
                                        </p:tgtEl>
                                        <p:attrNameLst>
                                          <p:attrName>style.visibility</p:attrName>
                                        </p:attrNameLst>
                                      </p:cBhvr>
                                      <p:to>
                                        <p:strVal val="visible"/>
                                      </p:to>
                                    </p:set>
                                    <p:animEffect transition="in" filter="wipe(right)">
                                      <p:cBhvr>
                                        <p:cTn id="190" dur="500"/>
                                        <p:tgtEl>
                                          <p:spTgt spid="330801"/>
                                        </p:tgtEl>
                                      </p:cBhvr>
                                    </p:animEffect>
                                  </p:childTnLst>
                                </p:cTn>
                              </p:par>
                            </p:childTnLst>
                          </p:cTn>
                        </p:par>
                        <p:par>
                          <p:cTn id="191" fill="hold">
                            <p:stCondLst>
                              <p:cond delay="500"/>
                            </p:stCondLst>
                            <p:childTnLst>
                              <p:par>
                                <p:cTn id="192" presetID="22" presetClass="entr" presetSubtype="2" fill="hold" grpId="0" nodeType="afterEffect">
                                  <p:stCondLst>
                                    <p:cond delay="0"/>
                                  </p:stCondLst>
                                  <p:childTnLst>
                                    <p:set>
                                      <p:cBhvr>
                                        <p:cTn id="193" dur="1" fill="hold">
                                          <p:stCondLst>
                                            <p:cond delay="0"/>
                                          </p:stCondLst>
                                        </p:cTn>
                                        <p:tgtEl>
                                          <p:spTgt spid="330802"/>
                                        </p:tgtEl>
                                        <p:attrNameLst>
                                          <p:attrName>style.visibility</p:attrName>
                                        </p:attrNameLst>
                                      </p:cBhvr>
                                      <p:to>
                                        <p:strVal val="visible"/>
                                      </p:to>
                                    </p:set>
                                    <p:animEffect transition="in" filter="wipe(right)">
                                      <p:cBhvr>
                                        <p:cTn id="194" dur="500"/>
                                        <p:tgtEl>
                                          <p:spTgt spid="33080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330819"/>
                                        </p:tgtEl>
                                        <p:attrNameLst>
                                          <p:attrName>style.visibility</p:attrName>
                                        </p:attrNameLst>
                                      </p:cBhvr>
                                      <p:to>
                                        <p:strVal val="visible"/>
                                      </p:to>
                                    </p:set>
                                    <p:animEffect transition="in" filter="fade">
                                      <p:cBhvr>
                                        <p:cTn id="197" dur="500"/>
                                        <p:tgtEl>
                                          <p:spTgt spid="330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animBg="1"/>
      <p:bldP spid="330756" grpId="0" animBg="1"/>
      <p:bldP spid="330757" grpId="0" animBg="1"/>
      <p:bldP spid="330758" grpId="0" animBg="1"/>
      <p:bldP spid="330759" grpId="0" animBg="1"/>
      <p:bldP spid="330760" grpId="0" animBg="1"/>
      <p:bldP spid="330761" grpId="0" animBg="1"/>
      <p:bldP spid="330762" grpId="0" animBg="1"/>
      <p:bldP spid="330763" grpId="0" animBg="1"/>
      <p:bldP spid="330764" grpId="0" animBg="1"/>
      <p:bldP spid="330765" grpId="0" animBg="1"/>
      <p:bldP spid="330766" grpId="0" animBg="1"/>
      <p:bldP spid="330770" grpId="0" animBg="1"/>
      <p:bldP spid="330771" grpId="0" animBg="1"/>
      <p:bldP spid="330772" grpId="0" animBg="1"/>
      <p:bldP spid="330773" grpId="0" animBg="1"/>
      <p:bldP spid="330784" grpId="0" animBg="1"/>
      <p:bldP spid="330797" grpId="0" animBg="1"/>
      <p:bldP spid="330798" grpId="0" animBg="1"/>
      <p:bldP spid="330799" grpId="0" animBg="1"/>
      <p:bldP spid="330800" grpId="0" animBg="1"/>
      <p:bldP spid="330801" grpId="0" animBg="1"/>
      <p:bldP spid="330802" grpId="0" animBg="1"/>
      <p:bldP spid="330803" grpId="0" animBg="1"/>
      <p:bldP spid="330804" grpId="0" animBg="1"/>
      <p:bldP spid="330805" grpId="0" animBg="1"/>
      <p:bldP spid="330806" grpId="0" animBg="1"/>
      <p:bldP spid="330807" grpId="0" animBg="1"/>
      <p:bldP spid="330808" grpId="0" animBg="1"/>
      <p:bldP spid="330810" grpId="0" animBg="1"/>
      <p:bldP spid="330811" grpId="0" animBg="1"/>
      <p:bldP spid="330812" grpId="0"/>
      <p:bldP spid="330813" grpId="0"/>
      <p:bldP spid="330815" grpId="0"/>
      <p:bldP spid="330814" grpId="0"/>
      <p:bldP spid="330816" grpId="0"/>
      <p:bldP spid="330817" grpId="0"/>
      <p:bldP spid="330818" grpId="0"/>
      <p:bldP spid="330819" grpId="0"/>
      <p:bldP spid="330820" grpId="0"/>
      <p:bldP spid="330821" grpId="0"/>
      <p:bldP spid="330822" grpId="0"/>
      <p:bldP spid="330823" grpId="0"/>
      <p:bldP spid="330824" grpId="0"/>
      <p:bldP spid="330825" grpId="0" animBg="1"/>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email">
            <a:alphaModFix amt="65000"/>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pc="0" dirty="0" smtClean="0"/>
              <a:t>What Is GDP?</a:t>
            </a:r>
            <a:endParaRPr lang="en-US" spc="0" dirty="0"/>
          </a:p>
        </p:txBody>
      </p:sp>
      <p:sp>
        <p:nvSpPr>
          <p:cNvPr id="3" name="Content Placeholder 2"/>
          <p:cNvSpPr>
            <a:spLocks noGrp="1"/>
          </p:cNvSpPr>
          <p:nvPr>
            <p:ph idx="1"/>
          </p:nvPr>
        </p:nvSpPr>
        <p:spPr>
          <a:xfrm>
            <a:off x="3276600" y="2057400"/>
            <a:ext cx="3352800" cy="4267200"/>
          </a:xfrm>
          <a:noFill/>
          <a:scene3d>
            <a:camera prst="perspectiveRelaxedModerately"/>
            <a:lightRig rig="threePt" dir="t"/>
          </a:scene3d>
        </p:spPr>
        <p:txBody>
          <a:bodyPr>
            <a:normAutofit lnSpcReduction="10000"/>
          </a:bodyPr>
          <a:lstStyle/>
          <a:p>
            <a:pPr algn="ctr" eaLnBrk="1" hangingPunct="1">
              <a:defRPr/>
            </a:pPr>
            <a:r>
              <a:rPr lang="en-US" i="1" dirty="0" smtClean="0">
                <a:solidFill>
                  <a:srgbClr val="990033"/>
                </a:solidFill>
              </a:rPr>
              <a:t>Gross domestic product</a:t>
            </a:r>
            <a:r>
              <a:rPr lang="en-US" dirty="0" smtClean="0">
                <a:solidFill>
                  <a:srgbClr val="990033"/>
                </a:solidFill>
              </a:rPr>
              <a:t> (GDP):  </a:t>
            </a:r>
          </a:p>
          <a:p>
            <a:pPr algn="ctr" eaLnBrk="1" hangingPunct="1">
              <a:defRPr/>
            </a:pPr>
            <a:r>
              <a:rPr lang="en-US" dirty="0" smtClean="0"/>
              <a:t>the market value </a:t>
            </a:r>
          </a:p>
          <a:p>
            <a:pPr algn="ctr" eaLnBrk="1" hangingPunct="1">
              <a:defRPr/>
            </a:pPr>
            <a:r>
              <a:rPr lang="en-US" dirty="0" smtClean="0"/>
              <a:t>of all </a:t>
            </a:r>
            <a:r>
              <a:rPr lang="en-US" i="1" u="sng" dirty="0" smtClean="0"/>
              <a:t>final </a:t>
            </a:r>
          </a:p>
          <a:p>
            <a:pPr algn="ctr" eaLnBrk="1" hangingPunct="1">
              <a:defRPr/>
            </a:pPr>
            <a:r>
              <a:rPr lang="en-US" i="1" dirty="0" smtClean="0"/>
              <a:t>goods</a:t>
            </a:r>
            <a:r>
              <a:rPr lang="en-US" dirty="0" smtClean="0"/>
              <a:t> and </a:t>
            </a:r>
          </a:p>
          <a:p>
            <a:pPr algn="ctr" eaLnBrk="1" hangingPunct="1">
              <a:defRPr/>
            </a:pPr>
            <a:r>
              <a:rPr lang="en-US" i="1" dirty="0" smtClean="0"/>
              <a:t>services</a:t>
            </a:r>
            <a:r>
              <a:rPr lang="en-US" dirty="0" smtClean="0"/>
              <a:t> produced </a:t>
            </a:r>
            <a:r>
              <a:rPr lang="en-US" u="sng" dirty="0" smtClean="0"/>
              <a:t>within </a:t>
            </a:r>
            <a:r>
              <a:rPr lang="en-US" dirty="0" smtClean="0"/>
              <a:t>a </a:t>
            </a:r>
            <a:r>
              <a:rPr lang="en-US" i="1" dirty="0" smtClean="0"/>
              <a:t>country</a:t>
            </a:r>
            <a:r>
              <a:rPr lang="en-US" dirty="0" smtClean="0"/>
              <a:t> in </a:t>
            </a:r>
            <a:r>
              <a:rPr lang="en-US" u="sng" dirty="0" smtClean="0"/>
              <a:t>a </a:t>
            </a:r>
            <a:r>
              <a:rPr lang="en-US" i="1" u="sng" dirty="0" smtClean="0"/>
              <a:t>year</a:t>
            </a:r>
            <a:r>
              <a:rPr lang="en-US" dirty="0" smtClean="0"/>
              <a:t>.</a:t>
            </a:r>
          </a:p>
          <a:p>
            <a:pPr algn="ctr" eaLnBrk="1" hangingPunct="1">
              <a:defRPr/>
            </a:pPr>
            <a:endParaRPr lang="en-US" dirty="0" smtClean="0"/>
          </a:p>
        </p:txBody>
      </p:sp>
    </p:spTree>
    <p:extLst>
      <p:ext uri="{BB962C8B-B14F-4D97-AF65-F5344CB8AC3E}">
        <p14:creationId xmlns:p14="http://schemas.microsoft.com/office/powerpoint/2010/main" xmlns="" val="153856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61000"/>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alpha val="71000"/>
            </a:schemeClr>
          </a:solidFill>
        </p:spPr>
        <p:txBody>
          <a:bodyPr/>
          <a:lstStyle/>
          <a:p>
            <a:r>
              <a:rPr lang="en-US" spc="0" dirty="0" smtClean="0"/>
              <a:t>GDP, The </a:t>
            </a:r>
            <a:r>
              <a:rPr lang="en-US" spc="0" dirty="0"/>
              <a:t>National Accounts</a:t>
            </a:r>
          </a:p>
        </p:txBody>
      </p:sp>
      <p:sp>
        <p:nvSpPr>
          <p:cNvPr id="3" name="Content Placeholder 2"/>
          <p:cNvSpPr>
            <a:spLocks noGrp="1"/>
          </p:cNvSpPr>
          <p:nvPr>
            <p:ph idx="1"/>
          </p:nvPr>
        </p:nvSpPr>
        <p:spPr>
          <a:xfrm>
            <a:off x="152400" y="1219200"/>
            <a:ext cx="8839200" cy="5334000"/>
          </a:xfrm>
          <a:solidFill>
            <a:schemeClr val="bg1">
              <a:alpha val="78000"/>
            </a:schemeClr>
          </a:solidFill>
        </p:spPr>
        <p:txBody>
          <a:bodyPr>
            <a:normAutofit fontScale="92500"/>
          </a:bodyPr>
          <a:lstStyle/>
          <a:p>
            <a:r>
              <a:rPr lang="en-US" i="1" dirty="0">
                <a:solidFill>
                  <a:srgbClr val="990033"/>
                </a:solidFill>
              </a:rPr>
              <a:t>Final goods and </a:t>
            </a:r>
            <a:r>
              <a:rPr lang="en-US" i="1" dirty="0" smtClean="0">
                <a:solidFill>
                  <a:srgbClr val="990033"/>
                </a:solidFill>
              </a:rPr>
              <a:t>services: </a:t>
            </a:r>
            <a:r>
              <a:rPr lang="en-US" b="0" dirty="0" smtClean="0"/>
              <a:t>goods </a:t>
            </a:r>
            <a:r>
              <a:rPr lang="en-US" b="0" dirty="0"/>
              <a:t>and services sold to the final, or end, </a:t>
            </a:r>
            <a:r>
              <a:rPr lang="en-US" b="0" dirty="0" smtClean="0"/>
              <a:t>user.</a:t>
            </a:r>
            <a:endParaRPr lang="en-US" b="0" dirty="0"/>
          </a:p>
          <a:p>
            <a:r>
              <a:rPr lang="en-US" i="1" dirty="0">
                <a:solidFill>
                  <a:srgbClr val="990033"/>
                </a:solidFill>
              </a:rPr>
              <a:t>Intermediate goods and </a:t>
            </a:r>
            <a:r>
              <a:rPr lang="en-US" i="1" dirty="0" smtClean="0">
                <a:solidFill>
                  <a:srgbClr val="990033"/>
                </a:solidFill>
              </a:rPr>
              <a:t>services: </a:t>
            </a:r>
            <a:r>
              <a:rPr lang="en-US" b="0" dirty="0" smtClean="0"/>
              <a:t>goods </a:t>
            </a:r>
            <a:r>
              <a:rPr lang="en-US" b="0" dirty="0"/>
              <a:t>and </a:t>
            </a:r>
            <a:r>
              <a:rPr lang="en-US" b="0" dirty="0" smtClean="0"/>
              <a:t>services (bought </a:t>
            </a:r>
            <a:r>
              <a:rPr lang="en-US" b="0" dirty="0"/>
              <a:t>from one firm by another </a:t>
            </a:r>
            <a:r>
              <a:rPr lang="en-US" b="0" dirty="0" smtClean="0"/>
              <a:t>firm) that </a:t>
            </a:r>
            <a:r>
              <a:rPr lang="en-US" b="0" dirty="0"/>
              <a:t>are </a:t>
            </a:r>
            <a:r>
              <a:rPr lang="en-US" dirty="0"/>
              <a:t>inputs</a:t>
            </a:r>
            <a:r>
              <a:rPr lang="en-US" b="0" dirty="0"/>
              <a:t> for production of </a:t>
            </a:r>
            <a:r>
              <a:rPr lang="en-US" dirty="0"/>
              <a:t>final goods and </a:t>
            </a:r>
            <a:r>
              <a:rPr lang="en-US" dirty="0" smtClean="0"/>
              <a:t>services.</a:t>
            </a:r>
          </a:p>
          <a:p>
            <a:r>
              <a:rPr lang="en-US" dirty="0" smtClean="0"/>
              <a:t>Annual: all produced in that year.</a:t>
            </a:r>
          </a:p>
          <a:p>
            <a:r>
              <a:rPr lang="en-US" dirty="0" smtClean="0"/>
              <a:t>	(used good –not)</a:t>
            </a:r>
          </a:p>
          <a:p>
            <a:r>
              <a:rPr lang="en-US" dirty="0" smtClean="0"/>
              <a:t>	(quarterly GDP report, but year-over-year)</a:t>
            </a:r>
          </a:p>
          <a:p>
            <a:pPr marL="0" lvl="1"/>
            <a:r>
              <a:rPr lang="en-US" sz="3200" dirty="0" smtClean="0"/>
              <a:t>The sale of </a:t>
            </a:r>
            <a:r>
              <a:rPr lang="en-US" sz="3200" i="1" dirty="0" smtClean="0"/>
              <a:t>financial assets, </a:t>
            </a:r>
            <a:r>
              <a:rPr lang="en-US" sz="3200" dirty="0" smtClean="0"/>
              <a:t>such as stocks and bonds, are not included.</a:t>
            </a:r>
          </a:p>
          <a:p>
            <a:endParaRPr lang="en-US" dirty="0"/>
          </a:p>
          <a:p>
            <a:endParaRPr lang="en-US" dirty="0"/>
          </a:p>
        </p:txBody>
      </p:sp>
    </p:spTree>
    <p:extLst>
      <p:ext uri="{BB962C8B-B14F-4D97-AF65-F5344CB8AC3E}">
        <p14:creationId xmlns:p14="http://schemas.microsoft.com/office/powerpoint/2010/main" xmlns="" val="2181314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pc="0" dirty="0" smtClean="0"/>
              <a:t>What is GDP?</a:t>
            </a:r>
            <a:endParaRPr lang="en-US" spc="0" dirty="0"/>
          </a:p>
        </p:txBody>
      </p:sp>
      <p:sp>
        <p:nvSpPr>
          <p:cNvPr id="3" name="Content Placeholder 2"/>
          <p:cNvSpPr>
            <a:spLocks noGrp="1"/>
          </p:cNvSpPr>
          <p:nvPr>
            <p:ph idx="1"/>
          </p:nvPr>
        </p:nvSpPr>
        <p:spPr>
          <a:xfrm>
            <a:off x="76200" y="1066800"/>
            <a:ext cx="8839200" cy="5486400"/>
          </a:xfrm>
          <a:solidFill>
            <a:schemeClr val="bg1">
              <a:alpha val="74000"/>
            </a:schemeClr>
          </a:solidFill>
        </p:spPr>
        <p:txBody>
          <a:bodyPr>
            <a:normAutofit fontScale="92500" lnSpcReduction="10000"/>
          </a:bodyPr>
          <a:lstStyle/>
          <a:p>
            <a:pPr eaLnBrk="1" hangingPunct="1">
              <a:defRPr/>
            </a:pPr>
            <a:r>
              <a:rPr lang="en-US" i="1" dirty="0" smtClean="0"/>
              <a:t>…Within a Country…</a:t>
            </a:r>
          </a:p>
          <a:p>
            <a:pPr marL="398463" lvl="1" indent="6350" eaLnBrk="1" hangingPunct="1">
              <a:defRPr/>
            </a:pPr>
            <a:r>
              <a:rPr lang="en-US" dirty="0" smtClean="0">
                <a:solidFill>
                  <a:srgbClr val="990033"/>
                </a:solidFill>
              </a:rPr>
              <a:t>Only production that takes place within the borders of a country is included in GDP.</a:t>
            </a:r>
          </a:p>
          <a:p>
            <a:pPr marL="741363" lvl="1" indent="-336550" eaLnBrk="1" hangingPunct="1">
              <a:defRPr/>
            </a:pPr>
            <a:r>
              <a:rPr lang="en-US" dirty="0" smtClean="0"/>
              <a:t>Examples:</a:t>
            </a:r>
          </a:p>
          <a:p>
            <a:pPr marL="627063" lvl="2" eaLnBrk="1" hangingPunct="1">
              <a:defRPr/>
            </a:pPr>
            <a:r>
              <a:rPr lang="en-US" sz="2800" dirty="0" smtClean="0"/>
              <a:t>Cars produced in Mexico by American firms: </a:t>
            </a:r>
            <a:r>
              <a:rPr lang="en-US" sz="2800" i="1" dirty="0" smtClean="0">
                <a:solidFill>
                  <a:srgbClr val="990033"/>
                </a:solidFill>
              </a:rPr>
              <a:t>NOT</a:t>
            </a:r>
            <a:r>
              <a:rPr lang="en-US" sz="2800" dirty="0" smtClean="0">
                <a:solidFill>
                  <a:srgbClr val="990033"/>
                </a:solidFill>
              </a:rPr>
              <a:t> </a:t>
            </a:r>
            <a:r>
              <a:rPr lang="en-US" sz="2800" dirty="0" smtClean="0"/>
              <a:t>included in the U.S. GDP.</a:t>
            </a:r>
          </a:p>
          <a:p>
            <a:pPr marL="627063" lvl="2">
              <a:defRPr/>
            </a:pPr>
            <a:r>
              <a:rPr lang="en-US" sz="2800" dirty="0" smtClean="0"/>
              <a:t>Cars produced in the U.S. by Japanese firms </a:t>
            </a:r>
            <a:r>
              <a:rPr lang="en-US" sz="2800" i="1" dirty="0">
                <a:solidFill>
                  <a:srgbClr val="990033"/>
                </a:solidFill>
              </a:rPr>
              <a:t>ARE </a:t>
            </a:r>
            <a:r>
              <a:rPr lang="en-US" sz="2800" dirty="0"/>
              <a:t>included in the U.S. GDP</a:t>
            </a:r>
            <a:r>
              <a:rPr lang="en-US" sz="2800" dirty="0" smtClean="0"/>
              <a:t>.</a:t>
            </a:r>
          </a:p>
          <a:p>
            <a:pPr marL="627063" lvl="2">
              <a:defRPr/>
            </a:pPr>
            <a:endParaRPr lang="en-US" sz="2800" dirty="0" smtClean="0"/>
          </a:p>
          <a:p>
            <a:pPr marL="1588" indent="-1588">
              <a:defRPr/>
            </a:pPr>
            <a:r>
              <a:rPr lang="en-US" dirty="0" smtClean="0">
                <a:latin typeface="Times New Roman" pitchFamily="18" charset="0"/>
                <a:cs typeface="Times New Roman" pitchFamily="18" charset="0"/>
              </a:rPr>
              <a:t>What is GNP?</a:t>
            </a:r>
          </a:p>
          <a:p>
            <a:pPr marL="1588" indent="-1588">
              <a:defRPr/>
            </a:pPr>
            <a:r>
              <a:rPr lang="en-US" dirty="0" smtClean="0">
                <a:latin typeface="Times New Roman" pitchFamily="18" charset="0"/>
                <a:cs typeface="Times New Roman" pitchFamily="18" charset="0"/>
              </a:rPr>
              <a:t>U.S. GNP &gt; GDP  by 0.7%</a:t>
            </a:r>
          </a:p>
          <a:p>
            <a:pPr marL="1588" indent="-1588">
              <a:defRPr/>
            </a:pPr>
            <a:r>
              <a:rPr lang="en-US" dirty="0" smtClean="0">
                <a:latin typeface="Times New Roman" pitchFamily="18" charset="0"/>
                <a:cs typeface="Times New Roman" pitchFamily="18" charset="0"/>
              </a:rPr>
              <a:t>Ireland’s GNP &lt; GDP by 15%</a:t>
            </a:r>
          </a:p>
          <a:p>
            <a:pPr marL="627063" lvl="2">
              <a:defRPr/>
            </a:pPr>
            <a:endParaRPr lang="en-US" sz="2800" dirty="0" smtClean="0"/>
          </a:p>
          <a:p>
            <a:pPr eaLnBrk="1" hangingPunct="1">
              <a:defRPr/>
            </a:pPr>
            <a:endParaRPr lang="en-US" dirty="0"/>
          </a:p>
        </p:txBody>
      </p:sp>
    </p:spTree>
    <p:extLst>
      <p:ext uri="{BB962C8B-B14F-4D97-AF65-F5344CB8AC3E}">
        <p14:creationId xmlns:p14="http://schemas.microsoft.com/office/powerpoint/2010/main" xmlns="" val="991644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r>
              <a:rPr lang="en-US" sz="2600" dirty="0"/>
              <a:t>Are the following included in U.S. </a:t>
            </a:r>
            <a:r>
              <a:rPr lang="en-US" sz="2600" dirty="0" smtClean="0"/>
              <a:t>GDP? </a:t>
            </a:r>
          </a:p>
          <a:p>
            <a:pPr marL="514350" indent="-514350">
              <a:buAutoNum type="arabicParenBoth"/>
            </a:pPr>
            <a:r>
              <a:rPr lang="en-US" sz="2600" dirty="0" smtClean="0"/>
              <a:t>The price </a:t>
            </a:r>
            <a:r>
              <a:rPr lang="en-US" sz="2600" dirty="0"/>
              <a:t>paid by a German tourist when staying at a New York </a:t>
            </a:r>
            <a:r>
              <a:rPr lang="en-US" sz="2600" dirty="0" smtClean="0"/>
              <a:t>hotel. </a:t>
            </a:r>
          </a:p>
          <a:p>
            <a:pPr marL="514350" indent="-514350">
              <a:buAutoNum type="arabicParenBoth"/>
            </a:pPr>
            <a:r>
              <a:rPr lang="en-US" sz="2600" dirty="0" smtClean="0"/>
              <a:t>(2) The price </a:t>
            </a:r>
            <a:r>
              <a:rPr lang="en-US" sz="2600" dirty="0"/>
              <a:t>paid by an American tourist when staying at a Berlin </a:t>
            </a:r>
            <a:r>
              <a:rPr lang="en-US" sz="2600" dirty="0" smtClean="0"/>
              <a:t>hotel.</a:t>
            </a:r>
            <a:r>
              <a:rPr lang="en-US" sz="2600" dirty="0"/>
              <a:t>	</a:t>
            </a:r>
          </a:p>
          <a:p>
            <a:pPr marL="742950" indent="-742950">
              <a:buFont typeface="+mj-lt"/>
              <a:buAutoNum type="alphaLcParenR"/>
            </a:pPr>
            <a:r>
              <a:rPr lang="en-US" sz="2600" dirty="0" smtClean="0"/>
              <a:t>Both </a:t>
            </a:r>
            <a:r>
              <a:rPr lang="en-US" sz="2600" dirty="0"/>
              <a:t>are included in U.S. GDP.</a:t>
            </a:r>
          </a:p>
          <a:p>
            <a:pPr marL="742950" indent="-742950">
              <a:buFont typeface="+mj-lt"/>
              <a:buAutoNum type="alphaLcParenR"/>
            </a:pPr>
            <a:r>
              <a:rPr lang="en-US" sz="2600" dirty="0" smtClean="0"/>
              <a:t>Neither </a:t>
            </a:r>
            <a:r>
              <a:rPr lang="en-US" sz="2600" dirty="0"/>
              <a:t>is included in U.S. GDP.</a:t>
            </a:r>
          </a:p>
          <a:p>
            <a:pPr marL="742950" indent="-742950">
              <a:buFont typeface="+mj-lt"/>
              <a:buAutoNum type="alphaLcParenR"/>
            </a:pPr>
            <a:r>
              <a:rPr lang="en-US" sz="2600" dirty="0" smtClean="0"/>
              <a:t>Only </a:t>
            </a:r>
            <a:r>
              <a:rPr lang="en-US" sz="2600" dirty="0"/>
              <a:t>the price paid by a German tourist when staying at a New York hotel is included in U.S. GDP. </a:t>
            </a:r>
            <a:endParaRPr lang="en-US" sz="2600" dirty="0" smtClean="0"/>
          </a:p>
          <a:p>
            <a:pPr marL="742950" indent="-742950">
              <a:buFont typeface="+mj-lt"/>
              <a:buAutoNum type="alphaLcParenR"/>
            </a:pPr>
            <a:r>
              <a:rPr lang="en-US" sz="2600" dirty="0" smtClean="0"/>
              <a:t>Only </a:t>
            </a:r>
            <a:r>
              <a:rPr lang="en-US" sz="2600" dirty="0"/>
              <a:t>the price paid by an American tourist when staying at a Berlin hotel is included U.S. GDP.</a:t>
            </a:r>
          </a:p>
        </p:txBody>
      </p:sp>
      <p:sp>
        <p:nvSpPr>
          <p:cNvPr id="4" name="Rectangle 3"/>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To </a:t>
            </a:r>
            <a:r>
              <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Next </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endParaRPr>
          </a:p>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2" action="ppaction://hlinksldjump"/>
              </a:rPr>
              <a:t>Active 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p14="http://schemas.microsoft.com/office/powerpoint/2010/main" xmlns="" val="585020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5" end="5"/>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0603b84dbae0d162e5747c5d2dcd2b974549f6"/>
</p:tagLst>
</file>

<file path=ppt/theme/theme1.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newer Krugman 3e theme</Template>
  <TotalTime>2461</TotalTime>
  <Words>1930</Words>
  <Application>Microsoft Office PowerPoint</Application>
  <PresentationFormat>On-screen Show (4:3)</PresentationFormat>
  <Paragraphs>325</Paragraphs>
  <Slides>28</Slides>
  <Notes>11</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28</vt:i4>
      </vt:variant>
    </vt:vector>
  </HeadingPairs>
  <TitlesOfParts>
    <vt:vector size="38" baseType="lpstr">
      <vt:lpstr>newer Krugman 3e theme</vt:lpstr>
      <vt:lpstr>Krugman 3e main content</vt:lpstr>
      <vt:lpstr>1_Custom Design</vt:lpstr>
      <vt:lpstr>4_Custom Design</vt:lpstr>
      <vt:lpstr>Krugman 3e titles etc</vt:lpstr>
      <vt:lpstr>Krugman 3e practice</vt:lpstr>
      <vt:lpstr>Krugman 3e business case</vt:lpstr>
      <vt:lpstr>Krugman 3e discussion</vt:lpstr>
      <vt:lpstr>Krugman 3e Pitfalls</vt:lpstr>
      <vt:lpstr>Equation</vt:lpstr>
      <vt:lpstr>Slide 1</vt:lpstr>
      <vt:lpstr>National Income Accounting</vt:lpstr>
      <vt:lpstr>GDP &amp; Inequality</vt:lpstr>
      <vt:lpstr>GDP and the Meaning of Life</vt:lpstr>
      <vt:lpstr>Circular-Flow: 4 Players, 3 Markets</vt:lpstr>
      <vt:lpstr>What Is GDP?</vt:lpstr>
      <vt:lpstr>GDP, The National Accounts</vt:lpstr>
      <vt:lpstr>What is GDP?</vt:lpstr>
      <vt:lpstr>Slide 9</vt:lpstr>
      <vt:lpstr>Slide 10</vt:lpstr>
      <vt:lpstr>Check this out</vt:lpstr>
      <vt:lpstr>Calculating Gross Domestic Product</vt:lpstr>
      <vt:lpstr>(Aggregate) Spending = (Agg) Income</vt:lpstr>
      <vt:lpstr>Calculating Gross Domestic Product</vt:lpstr>
      <vt:lpstr>Value Added vs. Spending Method</vt:lpstr>
      <vt:lpstr>Miracle in Venezuela?  Real GDP v. Nominal GDP</vt:lpstr>
      <vt:lpstr>Real GDP</vt:lpstr>
      <vt:lpstr>Real vs. Nominal GDP</vt:lpstr>
      <vt:lpstr>GDP Deflator</vt:lpstr>
      <vt:lpstr>The CPI, the PPI, and the GDP Deflator</vt:lpstr>
      <vt:lpstr>CPI – Consumer Price Index </vt:lpstr>
      <vt:lpstr>Creating a Simple Price Index</vt:lpstr>
      <vt:lpstr>Price &amp; Wage Comparison  across   time   and    place</vt:lpstr>
      <vt:lpstr>Try this:</vt:lpstr>
      <vt:lpstr>Costs of Inflation</vt:lpstr>
      <vt:lpstr>The Cause of Inflation</vt:lpstr>
      <vt:lpstr>Winners and Losers from Inflation</vt:lpstr>
      <vt:lpstr>Winners and Losers from Inflation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sicomblang</cp:lastModifiedBy>
  <cp:revision>133</cp:revision>
  <dcterms:created xsi:type="dcterms:W3CDTF">2012-07-24T21:51:23Z</dcterms:created>
  <dcterms:modified xsi:type="dcterms:W3CDTF">2017-03-11T23:17:02Z</dcterms:modified>
</cp:coreProperties>
</file>